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1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2174" autoAdjust="0"/>
  </p:normalViewPr>
  <p:slideViewPr>
    <p:cSldViewPr snapToGrid="0">
      <p:cViewPr>
        <p:scale>
          <a:sx n="125" d="100"/>
          <a:sy n="125" d="100"/>
        </p:scale>
        <p:origin x="226" y="-1138"/>
      </p:cViewPr>
      <p:guideLst/>
    </p:cSldViewPr>
  </p:slideViewPr>
  <p:notesTextViewPr>
    <p:cViewPr>
      <p:scale>
        <a:sx n="1" d="1"/>
        <a:sy n="1" d="1"/>
      </p:scale>
      <p:origin x="0" y="-91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40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40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40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40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40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40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40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40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40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6ea0048d1b_0_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US"/>
              <a:t>737</a:t>
            </a:r>
            <a:endParaRPr/>
          </a:p>
        </p:txBody>
      </p:sp>
      <p:sp>
        <p:nvSpPr>
          <p:cNvPr id="142" name="Google Shape;142;g16ea0048d1b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6ea0048d1b_0_3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US"/>
              <a:t>737</a:t>
            </a:r>
            <a:endParaRPr/>
          </a:p>
        </p:txBody>
      </p:sp>
      <p:sp>
        <p:nvSpPr>
          <p:cNvPr id="149" name="Google Shape;149;g16ea0048d1b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4fcceb8ce1_2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g24fcceb8ce1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6ea0048d1b_0_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US" dirty="0"/>
              <a:t>5!</a:t>
            </a:r>
            <a:endParaRPr dirty="0"/>
          </a:p>
        </p:txBody>
      </p:sp>
      <p:sp>
        <p:nvSpPr>
          <p:cNvPr id="170" name="Google Shape;170;g16ea0048d1b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4fb2eb31e6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US"/>
              <a:t>737</a:t>
            </a:r>
            <a:endParaRPr/>
          </a:p>
        </p:txBody>
      </p:sp>
      <p:sp>
        <p:nvSpPr>
          <p:cNvPr id="177" name="Google Shape;177;g24fb2eb31e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6ea0048d1b_0_1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US" dirty="0"/>
              <a:t>Don’t say how you do it, but why you are doing it</a:t>
            </a: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US" dirty="0"/>
              <a:t>Readme files: gives an overview of the codes (e.g. which python codes does what, which codes is calling on which codes…)</a:t>
            </a: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US" dirty="0"/>
              <a:t>Wiki pages: not so recommended</a:t>
            </a: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US" dirty="0"/>
              <a:t>In yellow: level for data scientist!</a:t>
            </a: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US" dirty="0"/>
              <a:t>The documentation has to be in the place folder as the code</a:t>
            </a:r>
            <a:r>
              <a:rPr lang="en-US"/>
              <a:t>, important</a:t>
            </a:r>
            <a:endParaRPr lang="en-US" dirty="0"/>
          </a:p>
        </p:txBody>
      </p:sp>
      <p:sp>
        <p:nvSpPr>
          <p:cNvPr id="184" name="Google Shape;184;g16ea0048d1b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6ea0048d1b_0_5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US"/>
              <a:t>737</a:t>
            </a:r>
            <a:endParaRPr/>
          </a:p>
        </p:txBody>
      </p:sp>
      <p:sp>
        <p:nvSpPr>
          <p:cNvPr id="191" name="Google Shape;191;g16ea0048d1b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6ea0048d1b_0_7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US"/>
              <a:t>737</a:t>
            </a:r>
            <a:endParaRPr/>
          </a:p>
        </p:txBody>
      </p:sp>
      <p:sp>
        <p:nvSpPr>
          <p:cNvPr id="198" name="Google Shape;198;g16ea0048d1b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6ea0048d1b_0_6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US"/>
              <a:t>737</a:t>
            </a:r>
            <a:endParaRPr/>
          </a:p>
        </p:txBody>
      </p:sp>
      <p:sp>
        <p:nvSpPr>
          <p:cNvPr id="205" name="Google Shape;205;g16ea0048d1b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US"/>
              <a:t>737</a:t>
            </a:r>
            <a:endParaRPr/>
          </a:p>
        </p:txBody>
      </p:sp>
      <p:sp>
        <p:nvSpPr>
          <p:cNvPr id="87" name="Google Shape;8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4fcceb8ce1_2_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US"/>
              <a:t>737</a:t>
            </a:r>
            <a:endParaRPr/>
          </a:p>
        </p:txBody>
      </p:sp>
      <p:sp>
        <p:nvSpPr>
          <p:cNvPr id="212" name="Google Shape;212;g24fcceb8ce1_2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f9c345120d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f9c345120d_0_1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fr-CH" dirty="0"/>
              <a:t>Race condition: </a:t>
            </a: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f9c345120d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f9c345120d_0_9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f9c345120d_0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f9c345120d_0_17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f9c345120d_0_2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f9c345120d_0_25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16ea0048d1b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16ea0048d1b_0_2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6ea0048d1b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16ea0048d1b_0_3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fr-CH" dirty="0"/>
              <a:t>Biais in the </a:t>
            </a:r>
            <a:r>
              <a:rPr lang="fr-CH" dirty="0" err="1"/>
              <a:t>dataset</a:t>
            </a:r>
            <a:r>
              <a:rPr lang="fr-CH" dirty="0"/>
              <a:t> </a:t>
            </a:r>
            <a:r>
              <a:rPr lang="fr-CH" dirty="0" err="1"/>
              <a:t>also</a:t>
            </a:r>
            <a:r>
              <a:rPr lang="fr-CH" dirty="0"/>
              <a:t> biais the </a:t>
            </a:r>
            <a:r>
              <a:rPr lang="fr-CH" dirty="0" err="1"/>
              <a:t>result</a:t>
            </a: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f9c345120d_0_34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gf9c345120d_0_3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elfolie" type="tx">
  <p:cSld name="TITLE_AND_BODY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"/>
          <p:cNvSpPr/>
          <p:nvPr/>
        </p:nvSpPr>
        <p:spPr>
          <a:xfrm>
            <a:off x="7305675" y="1438275"/>
            <a:ext cx="1835150" cy="5073650"/>
          </a:xfrm>
          <a:prstGeom prst="rect">
            <a:avLst/>
          </a:prstGeom>
          <a:solidFill>
            <a:srgbClr val="B3CCE6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3EA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BED3E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"/>
          <p:cNvSpPr/>
          <p:nvPr/>
        </p:nvSpPr>
        <p:spPr>
          <a:xfrm>
            <a:off x="0" y="107950"/>
            <a:ext cx="7305675" cy="66405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"/>
          <p:cNvSpPr/>
          <p:nvPr/>
        </p:nvSpPr>
        <p:spPr>
          <a:xfrm>
            <a:off x="0" y="1438275"/>
            <a:ext cx="7305675" cy="5073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2"/>
          <p:cNvSpPr txBox="1">
            <a:spLocks noGrp="1"/>
          </p:cNvSpPr>
          <p:nvPr>
            <p:ph type="title"/>
          </p:nvPr>
        </p:nvSpPr>
        <p:spPr>
          <a:xfrm>
            <a:off x="539750" y="1654175"/>
            <a:ext cx="6621464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body" idx="1"/>
          </p:nvPr>
        </p:nvSpPr>
        <p:spPr>
          <a:xfrm>
            <a:off x="539750" y="3022600"/>
            <a:ext cx="6621464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1pPr>
            <a:lvl2pPr marL="914400" lvl="1" indent="-3429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rgbClr val="333333"/>
              </a:buClr>
              <a:buSzPts val="1800"/>
              <a:buChar char="—"/>
              <a:defRPr/>
            </a:lvl2pPr>
            <a:lvl3pPr marL="1371600" lvl="2" indent="-325755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rgbClr val="333333"/>
              </a:buClr>
              <a:buSzPts val="1530"/>
              <a:buChar char="–"/>
              <a:defRPr/>
            </a:lvl3pPr>
            <a:lvl4pPr marL="1828800" lvl="3" indent="-325755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rgbClr val="333333"/>
              </a:buClr>
              <a:buSzPts val="1530"/>
              <a:buChar char="–"/>
              <a:defRPr/>
            </a:lvl4pPr>
            <a:lvl5pPr marL="2286000" lvl="4" indent="-325754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rgbClr val="333333"/>
              </a:buClr>
              <a:buSzPts val="1530"/>
              <a:buChar char="–"/>
              <a:defRPr/>
            </a:lvl5pPr>
            <a:lvl6pPr marL="2743200" lvl="5" indent="-325754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6pPr>
            <a:lvl7pPr marL="3200400" lvl="6" indent="-325754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7pPr>
            <a:lvl8pPr marL="3657600" lvl="7" indent="-325754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8pPr>
            <a:lvl9pPr marL="4114800" lvl="8" indent="-325754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922098" y="6548438"/>
            <a:ext cx="182216" cy="1728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>
                <a:solidFill>
                  <a:srgbClr val="000000"/>
                </a:solidFill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>
                <a:solidFill>
                  <a:srgbClr val="000000"/>
                </a:solidFill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>
                <a:solidFill>
                  <a:srgbClr val="000000"/>
                </a:solidFill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>
                <a:solidFill>
                  <a:srgbClr val="000000"/>
                </a:solidFill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>
                <a:solidFill>
                  <a:srgbClr val="000000"/>
                </a:solidFill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>
                <a:solidFill>
                  <a:srgbClr val="000000"/>
                </a:solidFill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>
                <a:solidFill>
                  <a:srgbClr val="000000"/>
                </a:solidFill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>
                <a:solidFill>
                  <a:srgbClr val="000000"/>
                </a:solidFill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‹N°›</a:t>
            </a:fld>
            <a:endParaRPr>
              <a:solidFill>
                <a:srgbClr val="333333"/>
              </a:solidFill>
            </a:endParaRPr>
          </a:p>
        </p:txBody>
      </p:sp>
      <p:pic>
        <p:nvPicPr>
          <p:cNvPr id="19" name="Google Shape;19;p2" descr="ub_8pt_rgb.jpg                                                 000546B7mg                             B9C1C449: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737475" y="107950"/>
            <a:ext cx="1306513" cy="100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 und vertikaler Text">
  <p:cSld name="Titel und vertikaler Text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 txBox="1">
            <a:spLocks noGrp="1"/>
          </p:cNvSpPr>
          <p:nvPr>
            <p:ph type="title"/>
          </p:nvPr>
        </p:nvSpPr>
        <p:spPr>
          <a:xfrm>
            <a:off x="539750" y="647700"/>
            <a:ext cx="6621464" cy="817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1"/>
          <p:cNvSpPr txBox="1">
            <a:spLocks noGrp="1"/>
          </p:cNvSpPr>
          <p:nvPr>
            <p:ph type="body" idx="1"/>
          </p:nvPr>
        </p:nvSpPr>
        <p:spPr>
          <a:xfrm>
            <a:off x="533400" y="1676400"/>
            <a:ext cx="8061325" cy="4498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25755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&gt;"/>
              <a:defRPr/>
            </a:lvl1pPr>
            <a:lvl2pPr marL="914400" lvl="1" indent="-3429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800"/>
              <a:buChar char="—"/>
              <a:defRPr/>
            </a:lvl2pPr>
            <a:lvl3pPr marL="1371600" lvl="2" indent="-325755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3pPr>
            <a:lvl4pPr marL="1828800" lvl="3" indent="-325755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4pPr>
            <a:lvl5pPr marL="2286000" lvl="4" indent="-325754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5pPr>
            <a:lvl6pPr marL="2743200" lvl="5" indent="-325754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6pPr>
            <a:lvl7pPr marL="3200400" lvl="6" indent="-325754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7pPr>
            <a:lvl8pPr marL="3657600" lvl="7" indent="-325754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8pPr>
            <a:lvl9pPr marL="4114800" lvl="8" indent="-325754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9pPr>
          </a:lstStyle>
          <a:p>
            <a:endParaRPr/>
          </a:p>
        </p:txBody>
      </p:sp>
      <p:sp>
        <p:nvSpPr>
          <p:cNvPr id="58" name="Google Shape;58;p11"/>
          <p:cNvSpPr txBox="1">
            <a:spLocks noGrp="1"/>
          </p:cNvSpPr>
          <p:nvPr>
            <p:ph type="sldNum" idx="12"/>
          </p:nvPr>
        </p:nvSpPr>
        <p:spPr>
          <a:xfrm>
            <a:off x="8864948" y="6548438"/>
            <a:ext cx="182216" cy="1728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kaler Titel und Text">
  <p:cSld name="Vertikaler Titel und Text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2"/>
          <p:cNvSpPr txBox="1">
            <a:spLocks noGrp="1"/>
          </p:cNvSpPr>
          <p:nvPr>
            <p:ph type="title"/>
          </p:nvPr>
        </p:nvSpPr>
        <p:spPr>
          <a:xfrm>
            <a:off x="6580188" y="647700"/>
            <a:ext cx="2014538" cy="5527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2"/>
          <p:cNvSpPr txBox="1">
            <a:spLocks noGrp="1"/>
          </p:cNvSpPr>
          <p:nvPr>
            <p:ph type="body" idx="1"/>
          </p:nvPr>
        </p:nvSpPr>
        <p:spPr>
          <a:xfrm>
            <a:off x="533400" y="647700"/>
            <a:ext cx="5894388" cy="5527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25755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&gt;"/>
              <a:defRPr/>
            </a:lvl1pPr>
            <a:lvl2pPr marL="914400" lvl="1" indent="-3429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800"/>
              <a:buChar char="—"/>
              <a:defRPr/>
            </a:lvl2pPr>
            <a:lvl3pPr marL="1371600" lvl="2" indent="-325755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3pPr>
            <a:lvl4pPr marL="1828800" lvl="3" indent="-325755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4pPr>
            <a:lvl5pPr marL="2286000" lvl="4" indent="-325754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5pPr>
            <a:lvl6pPr marL="2743200" lvl="5" indent="-325754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6pPr>
            <a:lvl7pPr marL="3200400" lvl="6" indent="-325754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7pPr>
            <a:lvl8pPr marL="3657600" lvl="7" indent="-325754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8pPr>
            <a:lvl9pPr marL="4114800" lvl="8" indent="-325754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9pPr>
          </a:lstStyle>
          <a:p>
            <a:endParaRPr/>
          </a:p>
        </p:txBody>
      </p:sp>
      <p:sp>
        <p:nvSpPr>
          <p:cNvPr id="62" name="Google Shape;62;p12"/>
          <p:cNvSpPr txBox="1">
            <a:spLocks noGrp="1"/>
          </p:cNvSpPr>
          <p:nvPr>
            <p:ph type="sldNum" idx="12"/>
          </p:nvPr>
        </p:nvSpPr>
        <p:spPr>
          <a:xfrm>
            <a:off x="8864948" y="6548438"/>
            <a:ext cx="182216" cy="1728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el und Inhalt">
  <p:cSld name="Titel und Inhalt 2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4" name="Google Shape;64;p13"/>
          <p:cNvCxnSpPr/>
          <p:nvPr/>
        </p:nvCxnSpPr>
        <p:spPr>
          <a:xfrm>
            <a:off x="107950" y="1447800"/>
            <a:ext cx="8943975" cy="0"/>
          </a:xfrm>
          <a:prstGeom prst="straightConnector1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5" name="Google Shape;65;p13"/>
          <p:cNvCxnSpPr/>
          <p:nvPr/>
        </p:nvCxnSpPr>
        <p:spPr>
          <a:xfrm>
            <a:off x="107950" y="6515100"/>
            <a:ext cx="8943975" cy="0"/>
          </a:xfrm>
          <a:prstGeom prst="straightConnector1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66" name="Google Shape;66;p13" descr="ub_8pt_rgb.jpg                                                 000546B7mg                             B9C1C449: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737475" y="107950"/>
            <a:ext cx="1306513" cy="1006475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3"/>
          <p:cNvSpPr txBox="1">
            <a:spLocks noGrp="1"/>
          </p:cNvSpPr>
          <p:nvPr>
            <p:ph type="title"/>
          </p:nvPr>
        </p:nvSpPr>
        <p:spPr>
          <a:xfrm>
            <a:off x="539750" y="647700"/>
            <a:ext cx="6621464" cy="817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body" idx="1"/>
          </p:nvPr>
        </p:nvSpPr>
        <p:spPr>
          <a:xfrm>
            <a:off x="533400" y="1676400"/>
            <a:ext cx="8061325" cy="4498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25755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&gt;"/>
              <a:defRPr/>
            </a:lvl1pPr>
            <a:lvl2pPr marL="914400" lvl="1" indent="-3429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800"/>
              <a:buChar char="—"/>
              <a:defRPr/>
            </a:lvl2pPr>
            <a:lvl3pPr marL="1371600" lvl="2" indent="-325755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3pPr>
            <a:lvl4pPr marL="1828800" lvl="3" indent="-325755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4pPr>
            <a:lvl5pPr marL="2286000" lvl="4" indent="-325754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5pPr>
            <a:lvl6pPr marL="2743200" lvl="5" indent="-325754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6pPr>
            <a:lvl7pPr marL="3200400" lvl="6" indent="-325754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7pPr>
            <a:lvl8pPr marL="3657600" lvl="7" indent="-325754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8pPr>
            <a:lvl9pPr marL="4114800" lvl="8" indent="-325754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9pPr>
          </a:lstStyle>
          <a:p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sldNum" idx="12"/>
          </p:nvPr>
        </p:nvSpPr>
        <p:spPr>
          <a:xfrm>
            <a:off x="8864948" y="6548438"/>
            <a:ext cx="182216" cy="1728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elfolie">
  <p:cSld name="Titelfolie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4"/>
          <p:cNvSpPr/>
          <p:nvPr/>
        </p:nvSpPr>
        <p:spPr>
          <a:xfrm>
            <a:off x="7305675" y="1438275"/>
            <a:ext cx="1835150" cy="5073650"/>
          </a:xfrm>
          <a:prstGeom prst="rect">
            <a:avLst/>
          </a:prstGeom>
          <a:solidFill>
            <a:srgbClr val="B3CCE6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3EA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BED3E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14"/>
          <p:cNvSpPr/>
          <p:nvPr/>
        </p:nvSpPr>
        <p:spPr>
          <a:xfrm>
            <a:off x="0" y="107950"/>
            <a:ext cx="7305675" cy="66405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14"/>
          <p:cNvSpPr/>
          <p:nvPr/>
        </p:nvSpPr>
        <p:spPr>
          <a:xfrm>
            <a:off x="0" y="1438275"/>
            <a:ext cx="7305675" cy="5073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p14"/>
          <p:cNvSpPr txBox="1">
            <a:spLocks noGrp="1"/>
          </p:cNvSpPr>
          <p:nvPr>
            <p:ph type="title"/>
          </p:nvPr>
        </p:nvSpPr>
        <p:spPr>
          <a:xfrm>
            <a:off x="539750" y="1654175"/>
            <a:ext cx="6621464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4"/>
          <p:cNvSpPr txBox="1">
            <a:spLocks noGrp="1"/>
          </p:cNvSpPr>
          <p:nvPr>
            <p:ph type="body" idx="1"/>
          </p:nvPr>
        </p:nvSpPr>
        <p:spPr>
          <a:xfrm>
            <a:off x="539750" y="3022600"/>
            <a:ext cx="6621464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1pPr>
            <a:lvl2pPr marL="914400" lvl="1" indent="-3429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rgbClr val="333333"/>
              </a:buClr>
              <a:buSzPts val="1800"/>
              <a:buChar char="—"/>
              <a:defRPr/>
            </a:lvl2pPr>
            <a:lvl3pPr marL="1371600" lvl="2" indent="-325755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rgbClr val="333333"/>
              </a:buClr>
              <a:buSzPts val="1530"/>
              <a:buChar char="–"/>
              <a:defRPr/>
            </a:lvl3pPr>
            <a:lvl4pPr marL="1828800" lvl="3" indent="-325755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rgbClr val="333333"/>
              </a:buClr>
              <a:buSzPts val="1530"/>
              <a:buChar char="–"/>
              <a:defRPr/>
            </a:lvl4pPr>
            <a:lvl5pPr marL="2286000" lvl="4" indent="-325754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rgbClr val="333333"/>
              </a:buClr>
              <a:buSzPts val="1530"/>
              <a:buChar char="–"/>
              <a:defRPr/>
            </a:lvl5pPr>
            <a:lvl6pPr marL="2743200" lvl="5" indent="-325754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6pPr>
            <a:lvl7pPr marL="3200400" lvl="6" indent="-325754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7pPr>
            <a:lvl8pPr marL="3657600" lvl="7" indent="-325754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8pPr>
            <a:lvl9pPr marL="4114800" lvl="8" indent="-325754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9pPr>
          </a:lstStyle>
          <a:p>
            <a:endParaRPr/>
          </a:p>
        </p:txBody>
      </p:sp>
      <p:sp>
        <p:nvSpPr>
          <p:cNvPr id="76" name="Google Shape;76;p14"/>
          <p:cNvSpPr txBox="1">
            <a:spLocks noGrp="1"/>
          </p:cNvSpPr>
          <p:nvPr>
            <p:ph type="sldNum" idx="12"/>
          </p:nvPr>
        </p:nvSpPr>
        <p:spPr>
          <a:xfrm>
            <a:off x="8922098" y="6548438"/>
            <a:ext cx="182216" cy="1728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>
                <a:solidFill>
                  <a:srgbClr val="000000"/>
                </a:solidFill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>
                <a:solidFill>
                  <a:srgbClr val="000000"/>
                </a:solidFill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>
                <a:solidFill>
                  <a:srgbClr val="000000"/>
                </a:solidFill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>
                <a:solidFill>
                  <a:srgbClr val="000000"/>
                </a:solidFill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>
                <a:solidFill>
                  <a:srgbClr val="000000"/>
                </a:solidFill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>
                <a:solidFill>
                  <a:srgbClr val="000000"/>
                </a:solidFill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>
                <a:solidFill>
                  <a:srgbClr val="000000"/>
                </a:solidFill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>
                <a:solidFill>
                  <a:srgbClr val="000000"/>
                </a:solidFill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‹N°›</a:t>
            </a:fld>
            <a:endParaRPr>
              <a:solidFill>
                <a:srgbClr val="333333"/>
              </a:solidFill>
            </a:endParaRPr>
          </a:p>
        </p:txBody>
      </p:sp>
      <p:pic>
        <p:nvPicPr>
          <p:cNvPr id="77" name="Google Shape;77;p14" descr="ub_8pt_rgb.jpg                                                 000546B7mg                             B9C1C449: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737475" y="107950"/>
            <a:ext cx="1306513" cy="100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el und Inhalt">
  <p:cSld name="Titel und Inhalt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Google Shape;21;p3"/>
          <p:cNvCxnSpPr/>
          <p:nvPr/>
        </p:nvCxnSpPr>
        <p:spPr>
          <a:xfrm>
            <a:off x="107950" y="1447800"/>
            <a:ext cx="8943975" cy="0"/>
          </a:xfrm>
          <a:prstGeom prst="straightConnector1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2" name="Google Shape;22;p3"/>
          <p:cNvCxnSpPr/>
          <p:nvPr/>
        </p:nvCxnSpPr>
        <p:spPr>
          <a:xfrm>
            <a:off x="107950" y="6515100"/>
            <a:ext cx="8943975" cy="0"/>
          </a:xfrm>
          <a:prstGeom prst="straightConnector1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3" name="Google Shape;23;p3" descr="ub_8pt_rgb.jpg                                                 000546B7mg                             B9C1C449: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737475" y="107950"/>
            <a:ext cx="1306513" cy="1006475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3"/>
          <p:cNvSpPr txBox="1">
            <a:spLocks noGrp="1"/>
          </p:cNvSpPr>
          <p:nvPr>
            <p:ph type="title"/>
          </p:nvPr>
        </p:nvSpPr>
        <p:spPr>
          <a:xfrm>
            <a:off x="539750" y="647700"/>
            <a:ext cx="6621464" cy="817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body" idx="1"/>
          </p:nvPr>
        </p:nvSpPr>
        <p:spPr>
          <a:xfrm>
            <a:off x="533400" y="1676400"/>
            <a:ext cx="8061325" cy="4498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25755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&gt;"/>
              <a:defRPr/>
            </a:lvl1pPr>
            <a:lvl2pPr marL="914400" lvl="1" indent="-3429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800"/>
              <a:buChar char="—"/>
              <a:defRPr/>
            </a:lvl2pPr>
            <a:lvl3pPr marL="1371600" lvl="2" indent="-325755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3pPr>
            <a:lvl4pPr marL="1828800" lvl="3" indent="-325755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4pPr>
            <a:lvl5pPr marL="2286000" lvl="4" indent="-325754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5pPr>
            <a:lvl6pPr marL="2743200" lvl="5" indent="-325754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6pPr>
            <a:lvl7pPr marL="3200400" lvl="6" indent="-325754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7pPr>
            <a:lvl8pPr marL="3657600" lvl="7" indent="-325754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8pPr>
            <a:lvl9pPr marL="4114800" lvl="8" indent="-325754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ldNum" idx="12"/>
          </p:nvPr>
        </p:nvSpPr>
        <p:spPr>
          <a:xfrm>
            <a:off x="8864948" y="6548438"/>
            <a:ext cx="182216" cy="1728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bschnittsüberschrift">
  <p:cSld name="Abschnittsüberschrif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722312" y="4406900"/>
            <a:ext cx="7772401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4000"/>
              <a:buFont typeface="Arial"/>
              <a:buNone/>
              <a:defRPr sz="4000" cap="none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22312" y="2906713"/>
            <a:ext cx="7772401" cy="1500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marL="457200" lvl="0" indent="-2286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rgbClr val="333333"/>
              </a:buClr>
              <a:buSzPts val="2000"/>
              <a:buFont typeface="Arial"/>
              <a:buNone/>
              <a:defRPr sz="2000"/>
            </a:lvl1pPr>
            <a:lvl2pPr marL="914400" lvl="1" indent="-2286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rgbClr val="333333"/>
              </a:buClr>
              <a:buSzPts val="2000"/>
              <a:buFont typeface="Arial"/>
              <a:buNone/>
              <a:defRPr sz="2000"/>
            </a:lvl2pPr>
            <a:lvl3pPr marL="1371600" lvl="2" indent="-2286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rgbClr val="333333"/>
              </a:buClr>
              <a:buSzPts val="2000"/>
              <a:buFont typeface="Arial"/>
              <a:buNone/>
              <a:defRPr sz="2000"/>
            </a:lvl3pPr>
            <a:lvl4pPr marL="1828800" lvl="3" indent="-2286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rgbClr val="333333"/>
              </a:buClr>
              <a:buSzPts val="2000"/>
              <a:buFont typeface="Arial"/>
              <a:buNone/>
              <a:defRPr sz="2000"/>
            </a:lvl4pPr>
            <a:lvl5pPr marL="2286000" lvl="4" indent="-2286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rgbClr val="333333"/>
              </a:buClr>
              <a:buSzPts val="2000"/>
              <a:buFont typeface="Arial"/>
              <a:buNone/>
              <a:defRPr sz="2000"/>
            </a:lvl5pPr>
            <a:lvl6pPr marL="2743200" lvl="5" indent="-325754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6pPr>
            <a:lvl7pPr marL="3200400" lvl="6" indent="-325754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7pPr>
            <a:lvl8pPr marL="3657600" lvl="7" indent="-325754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8pPr>
            <a:lvl9pPr marL="4114800" lvl="8" indent="-325754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8864948" y="6548438"/>
            <a:ext cx="182216" cy="1728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Zwei Inhalte">
  <p:cSld name="Zwei Inhalte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>
            <a:spLocks noGrp="1"/>
          </p:cNvSpPr>
          <p:nvPr>
            <p:ph type="title"/>
          </p:nvPr>
        </p:nvSpPr>
        <p:spPr>
          <a:xfrm>
            <a:off x="539750" y="647700"/>
            <a:ext cx="6621464" cy="817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1"/>
          </p:nvPr>
        </p:nvSpPr>
        <p:spPr>
          <a:xfrm>
            <a:off x="533400" y="1676400"/>
            <a:ext cx="3954463" cy="4498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7973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2380"/>
              <a:buChar char="&gt;"/>
              <a:defRPr sz="2800"/>
            </a:lvl1pPr>
            <a:lvl2pPr marL="914400" lvl="1" indent="-406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2800"/>
              <a:buChar char="—"/>
              <a:defRPr sz="2800"/>
            </a:lvl2pPr>
            <a:lvl3pPr marL="1371600" lvl="2" indent="-37973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2380"/>
              <a:buChar char="–"/>
              <a:defRPr sz="2800"/>
            </a:lvl3pPr>
            <a:lvl4pPr marL="1828800" lvl="3" indent="-37973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2380"/>
              <a:buChar char="–"/>
              <a:defRPr sz="2800"/>
            </a:lvl4pPr>
            <a:lvl5pPr marL="2286000" lvl="4" indent="-379729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2380"/>
              <a:buChar char="–"/>
              <a:defRPr sz="2800"/>
            </a:lvl5pPr>
            <a:lvl6pPr marL="2743200" lvl="5" indent="-325754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6pPr>
            <a:lvl7pPr marL="3200400" lvl="6" indent="-325754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7pPr>
            <a:lvl8pPr marL="3657600" lvl="7" indent="-325754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8pPr>
            <a:lvl9pPr marL="4114800" lvl="8" indent="-325754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sldNum" idx="12"/>
          </p:nvPr>
        </p:nvSpPr>
        <p:spPr>
          <a:xfrm>
            <a:off x="8864948" y="6548438"/>
            <a:ext cx="182216" cy="1728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gleich">
  <p:cSld name="Vergleich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body" idx="1"/>
          </p:nvPr>
        </p:nvSpPr>
        <p:spPr>
          <a:xfrm>
            <a:off x="457200" y="1535112"/>
            <a:ext cx="4040188" cy="639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marL="457200" lvl="0" indent="-2286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rgbClr val="333333"/>
              </a:buClr>
              <a:buSzPts val="2400"/>
              <a:buFont typeface="Arial"/>
              <a:buNone/>
              <a:defRPr sz="2400" b="1"/>
            </a:lvl1pPr>
            <a:lvl2pPr marL="914400" lvl="1" indent="-2286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rgbClr val="333333"/>
              </a:buClr>
              <a:buSzPts val="2400"/>
              <a:buFont typeface="Arial"/>
              <a:buNone/>
              <a:defRPr sz="2400" b="1"/>
            </a:lvl2pPr>
            <a:lvl3pPr marL="1371600" lvl="2" indent="-2286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rgbClr val="333333"/>
              </a:buClr>
              <a:buSzPts val="2400"/>
              <a:buFont typeface="Arial"/>
              <a:buNone/>
              <a:defRPr sz="2400" b="1"/>
            </a:lvl3pPr>
            <a:lvl4pPr marL="1828800" lvl="3" indent="-2286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rgbClr val="333333"/>
              </a:buClr>
              <a:buSzPts val="2400"/>
              <a:buFont typeface="Arial"/>
              <a:buNone/>
              <a:defRPr sz="2400" b="1"/>
            </a:lvl4pPr>
            <a:lvl5pPr marL="2286000" lvl="4" indent="-2286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rgbClr val="333333"/>
              </a:buClr>
              <a:buSzPts val="2400"/>
              <a:buFont typeface="Arial"/>
              <a:buNone/>
              <a:defRPr sz="2400" b="1"/>
            </a:lvl5pPr>
            <a:lvl6pPr marL="2743200" lvl="5" indent="-325754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6pPr>
            <a:lvl7pPr marL="3200400" lvl="6" indent="-325754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7pPr>
            <a:lvl8pPr marL="3657600" lvl="7" indent="-325754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8pPr>
            <a:lvl9pPr marL="4114800" lvl="8" indent="-325754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body" idx="2"/>
          </p:nvPr>
        </p:nvSpPr>
        <p:spPr>
          <a:xfrm>
            <a:off x="4645025" y="1535112"/>
            <a:ext cx="4041775" cy="639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marL="457200" lvl="0" indent="-325755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&gt;"/>
              <a:defRPr/>
            </a:lvl1pPr>
            <a:lvl2pPr marL="914400" lvl="1" indent="-3429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800"/>
              <a:buChar char="—"/>
              <a:defRPr/>
            </a:lvl2pPr>
            <a:lvl3pPr marL="1371600" lvl="2" indent="-325755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3pPr>
            <a:lvl4pPr marL="1828800" lvl="3" indent="-325755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4pPr>
            <a:lvl5pPr marL="2286000" lvl="4" indent="-325754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5pPr>
            <a:lvl6pPr marL="2743200" lvl="5" indent="-325754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6pPr>
            <a:lvl7pPr marL="3200400" lvl="6" indent="-325754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7pPr>
            <a:lvl8pPr marL="3657600" lvl="7" indent="-325754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8pPr>
            <a:lvl9pPr marL="4114800" lvl="8" indent="-325754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8864948" y="6548438"/>
            <a:ext cx="182216" cy="1728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r Titel">
  <p:cSld name="Nur Titel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539750" y="647700"/>
            <a:ext cx="6621464" cy="817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sldNum" idx="12"/>
          </p:nvPr>
        </p:nvSpPr>
        <p:spPr>
          <a:xfrm>
            <a:off x="8864948" y="6548438"/>
            <a:ext cx="182216" cy="1728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er">
  <p:cSld name="Leer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8"/>
          <p:cNvSpPr txBox="1">
            <a:spLocks noGrp="1"/>
          </p:cNvSpPr>
          <p:nvPr>
            <p:ph type="sldNum" idx="12"/>
          </p:nvPr>
        </p:nvSpPr>
        <p:spPr>
          <a:xfrm>
            <a:off x="8864948" y="6548438"/>
            <a:ext cx="182216" cy="1728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halt mit Beschriftung">
  <p:cSld name="Inhalt mit Beschriftung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4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000"/>
              <a:buFont typeface="Arial"/>
              <a:buNone/>
              <a:defRPr sz="20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401320" algn="l">
              <a:lnSpc>
                <a:spcPct val="95000"/>
              </a:lnSpc>
              <a:spcBef>
                <a:spcPts val="700"/>
              </a:spcBef>
              <a:spcAft>
                <a:spcPts val="0"/>
              </a:spcAft>
              <a:buSzPts val="2720"/>
              <a:buChar char="&gt;"/>
              <a:defRPr sz="3200"/>
            </a:lvl1pPr>
            <a:lvl2pPr marL="914400" lvl="1" indent="-431800" algn="l">
              <a:lnSpc>
                <a:spcPct val="95000"/>
              </a:lnSpc>
              <a:spcBef>
                <a:spcPts val="700"/>
              </a:spcBef>
              <a:spcAft>
                <a:spcPts val="0"/>
              </a:spcAft>
              <a:buSzPts val="3200"/>
              <a:buChar char="—"/>
              <a:defRPr sz="3200"/>
            </a:lvl2pPr>
            <a:lvl3pPr marL="1371600" lvl="2" indent="-401319" algn="l">
              <a:lnSpc>
                <a:spcPct val="95000"/>
              </a:lnSpc>
              <a:spcBef>
                <a:spcPts val="700"/>
              </a:spcBef>
              <a:spcAft>
                <a:spcPts val="0"/>
              </a:spcAft>
              <a:buSzPts val="2720"/>
              <a:buChar char="–"/>
              <a:defRPr sz="3200"/>
            </a:lvl3pPr>
            <a:lvl4pPr marL="1828800" lvl="3" indent="-401319" algn="l">
              <a:lnSpc>
                <a:spcPct val="95000"/>
              </a:lnSpc>
              <a:spcBef>
                <a:spcPts val="700"/>
              </a:spcBef>
              <a:spcAft>
                <a:spcPts val="0"/>
              </a:spcAft>
              <a:buSzPts val="2720"/>
              <a:buChar char="–"/>
              <a:defRPr sz="3200"/>
            </a:lvl4pPr>
            <a:lvl5pPr marL="2286000" lvl="4" indent="-401320" algn="l">
              <a:lnSpc>
                <a:spcPct val="95000"/>
              </a:lnSpc>
              <a:spcBef>
                <a:spcPts val="700"/>
              </a:spcBef>
              <a:spcAft>
                <a:spcPts val="0"/>
              </a:spcAft>
              <a:buSzPts val="2720"/>
              <a:buChar char="–"/>
              <a:defRPr sz="3200"/>
            </a:lvl5pPr>
            <a:lvl6pPr marL="2743200" lvl="5" indent="-325754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6pPr>
            <a:lvl7pPr marL="3200400" lvl="6" indent="-325754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7pPr>
            <a:lvl8pPr marL="3657600" lvl="7" indent="-325754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8pPr>
            <a:lvl9pPr marL="4114800" lvl="8" indent="-325754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9pPr>
          </a:lstStyle>
          <a:p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body" idx="2"/>
          </p:nvPr>
        </p:nvSpPr>
        <p:spPr>
          <a:xfrm>
            <a:off x="457199" y="1435100"/>
            <a:ext cx="3008315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25755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&gt;"/>
              <a:defRPr/>
            </a:lvl1pPr>
            <a:lvl2pPr marL="914400" lvl="1" indent="-3429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800"/>
              <a:buChar char="—"/>
              <a:defRPr/>
            </a:lvl2pPr>
            <a:lvl3pPr marL="1371600" lvl="2" indent="-325755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3pPr>
            <a:lvl4pPr marL="1828800" lvl="3" indent="-325755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4pPr>
            <a:lvl5pPr marL="2286000" lvl="4" indent="-325754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5pPr>
            <a:lvl6pPr marL="2743200" lvl="5" indent="-325754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6pPr>
            <a:lvl7pPr marL="3200400" lvl="6" indent="-325754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7pPr>
            <a:lvl8pPr marL="3657600" lvl="7" indent="-325754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8pPr>
            <a:lvl9pPr marL="4114800" lvl="8" indent="-325754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ldNum" idx="12"/>
          </p:nvPr>
        </p:nvSpPr>
        <p:spPr>
          <a:xfrm>
            <a:off x="8864948" y="6548438"/>
            <a:ext cx="182216" cy="1728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ld mit Beschriftung">
  <p:cSld name="Bild mit Beschriftung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1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000"/>
              <a:buFont typeface="Arial"/>
              <a:buNone/>
              <a:defRPr sz="20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0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1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rgbClr val="DF2046"/>
              </a:buClr>
              <a:buSzPts val="1870"/>
              <a:buFont typeface="Arial"/>
              <a:buChar char="&gt;"/>
              <a:defRPr sz="2200" b="0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rgbClr val="DF2046"/>
              </a:buClr>
              <a:buSzPts val="2200"/>
              <a:buFont typeface="Arial"/>
              <a:buChar char="—"/>
              <a:defRPr sz="2200" b="0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rgbClr val="DF2046"/>
              </a:buClr>
              <a:buSzPts val="1870"/>
              <a:buFont typeface="Arial"/>
              <a:buChar char="–"/>
              <a:defRPr sz="2200" b="0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rgbClr val="DF2046"/>
              </a:buClr>
              <a:buSzPts val="1870"/>
              <a:buFont typeface="Arial"/>
              <a:buChar char="–"/>
              <a:defRPr sz="2200" b="0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rgbClr val="DF2046"/>
              </a:buClr>
              <a:buSzPts val="1870"/>
              <a:buFont typeface="Arial"/>
              <a:buChar char="–"/>
              <a:defRPr sz="2200" b="0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rgbClr val="DF2046"/>
              </a:buClr>
              <a:buSzPts val="1870"/>
              <a:buFont typeface="Arial"/>
              <a:buChar char="–"/>
              <a:defRPr sz="2200" b="0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rgbClr val="DF2046"/>
              </a:buClr>
              <a:buSzPts val="1870"/>
              <a:buFont typeface="Arial"/>
              <a:buChar char="–"/>
              <a:defRPr sz="2200" b="0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rgbClr val="DF2046"/>
              </a:buClr>
              <a:buSzPts val="1870"/>
              <a:buFont typeface="Arial"/>
              <a:buChar char="–"/>
              <a:defRPr sz="2200" b="0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rgbClr val="DF2046"/>
              </a:buClr>
              <a:buSzPts val="1870"/>
              <a:buFont typeface="Arial"/>
              <a:buChar char="–"/>
              <a:defRPr sz="2200" b="0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" name="Google Shape;53;p10"/>
          <p:cNvSpPr txBox="1">
            <a:spLocks noGrp="1"/>
          </p:cNvSpPr>
          <p:nvPr>
            <p:ph type="body" idx="1"/>
          </p:nvPr>
        </p:nvSpPr>
        <p:spPr>
          <a:xfrm>
            <a:off x="1792288" y="5367337"/>
            <a:ext cx="5486401" cy="804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Arial"/>
              <a:buNone/>
              <a:defRPr sz="1400"/>
            </a:lvl1pPr>
            <a:lvl2pPr marL="914400" lvl="1" indent="-2286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Arial"/>
              <a:buNone/>
              <a:defRPr sz="1400"/>
            </a:lvl2pPr>
            <a:lvl3pPr marL="1371600" lvl="2" indent="-2286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Arial"/>
              <a:buNone/>
              <a:defRPr sz="1400"/>
            </a:lvl3pPr>
            <a:lvl4pPr marL="1828800" lvl="3" indent="-2286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Arial"/>
              <a:buNone/>
              <a:defRPr sz="1400"/>
            </a:lvl4pPr>
            <a:lvl5pPr marL="2286000" lvl="4" indent="-2286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Arial"/>
              <a:buNone/>
              <a:defRPr sz="1400"/>
            </a:lvl5pPr>
            <a:lvl6pPr marL="2743200" lvl="5" indent="-325754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6pPr>
            <a:lvl7pPr marL="3200400" lvl="6" indent="-325754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7pPr>
            <a:lvl8pPr marL="3657600" lvl="7" indent="-325754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8pPr>
            <a:lvl9pPr marL="4114800" lvl="8" indent="-325754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9pPr>
          </a:lstStyle>
          <a:p>
            <a:endParaRPr/>
          </a:p>
        </p:txBody>
      </p:sp>
      <p:sp>
        <p:nvSpPr>
          <p:cNvPr id="54" name="Google Shape;54;p10"/>
          <p:cNvSpPr txBox="1">
            <a:spLocks noGrp="1"/>
          </p:cNvSpPr>
          <p:nvPr>
            <p:ph type="sldNum" idx="12"/>
          </p:nvPr>
        </p:nvSpPr>
        <p:spPr>
          <a:xfrm>
            <a:off x="8864948" y="6548438"/>
            <a:ext cx="182216" cy="1728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‹N°›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Google Shape;6;p1"/>
          <p:cNvCxnSpPr/>
          <p:nvPr/>
        </p:nvCxnSpPr>
        <p:spPr>
          <a:xfrm>
            <a:off x="107950" y="1447800"/>
            <a:ext cx="8943975" cy="0"/>
          </a:xfrm>
          <a:prstGeom prst="straightConnector1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" name="Google Shape;7;p1"/>
          <p:cNvCxnSpPr/>
          <p:nvPr/>
        </p:nvCxnSpPr>
        <p:spPr>
          <a:xfrm>
            <a:off x="107950" y="6515100"/>
            <a:ext cx="8943975" cy="0"/>
          </a:xfrm>
          <a:prstGeom prst="straightConnector1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8" name="Google Shape;8;p1" descr="ub_8pt_rgb.jpg                                                 000546B7mg                             B9C1C449: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7737475" y="107950"/>
            <a:ext cx="1306513" cy="100647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1"/>
          <p:cNvSpPr txBox="1">
            <a:spLocks noGrp="1"/>
          </p:cNvSpPr>
          <p:nvPr>
            <p:ph type="sldNum" idx="12"/>
          </p:nvPr>
        </p:nvSpPr>
        <p:spPr>
          <a:xfrm>
            <a:off x="8864948" y="6548438"/>
            <a:ext cx="182216" cy="1728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‹N°›</a:t>
            </a:fld>
            <a:endParaRPr sz="1400">
              <a:solidFill>
                <a:srgbClr val="000000"/>
              </a:solidFill>
            </a:endParaRPr>
          </a:p>
        </p:txBody>
      </p:sp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600"/>
              <a:buFont typeface="Arial"/>
              <a:buNone/>
              <a:defRPr sz="2600" b="1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600"/>
              <a:buFont typeface="Arial"/>
              <a:buNone/>
              <a:defRPr sz="2600" b="1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600"/>
              <a:buFont typeface="Arial"/>
              <a:buNone/>
              <a:defRPr sz="2600" b="1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600"/>
              <a:buFont typeface="Arial"/>
              <a:buNone/>
              <a:defRPr sz="2600" b="1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600"/>
              <a:buFont typeface="Arial"/>
              <a:buNone/>
              <a:defRPr sz="2600" b="1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600"/>
              <a:buFont typeface="Arial"/>
              <a:buNone/>
              <a:defRPr sz="2600" b="1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600"/>
              <a:buFont typeface="Arial"/>
              <a:buNone/>
              <a:defRPr sz="2600" b="1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600"/>
              <a:buFont typeface="Arial"/>
              <a:buNone/>
              <a:defRPr sz="2600" b="1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600"/>
              <a:buFont typeface="Arial"/>
              <a:buNone/>
              <a:defRPr sz="2600" b="1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52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47345" algn="l" rtl="0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rgbClr val="DF2046"/>
              </a:buClr>
              <a:buSzPts val="1870"/>
              <a:buFont typeface="Arial"/>
              <a:buChar char="&gt;"/>
              <a:defRPr sz="2200" b="0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68300" algn="l" rtl="0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rgbClr val="DF2046"/>
              </a:buClr>
              <a:buSzPts val="2200"/>
              <a:buFont typeface="Arial"/>
              <a:buChar char="—"/>
              <a:defRPr sz="2200" b="0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7344" algn="l" rtl="0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rgbClr val="DF2046"/>
              </a:buClr>
              <a:buSzPts val="1870"/>
              <a:buFont typeface="Arial"/>
              <a:buChar char="–"/>
              <a:defRPr sz="2200" b="0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7344" algn="l" rtl="0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rgbClr val="DF2046"/>
              </a:buClr>
              <a:buSzPts val="1870"/>
              <a:buFont typeface="Arial"/>
              <a:buChar char="–"/>
              <a:defRPr sz="2200" b="0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7345" algn="l" rtl="0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rgbClr val="DF2046"/>
              </a:buClr>
              <a:buSzPts val="1870"/>
              <a:buFont typeface="Arial"/>
              <a:buChar char="–"/>
              <a:defRPr sz="2200" b="0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7345" algn="l" rtl="0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rgbClr val="DF2046"/>
              </a:buClr>
              <a:buSzPts val="1870"/>
              <a:buFont typeface="Arial"/>
              <a:buChar char="–"/>
              <a:defRPr sz="2200" b="0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7345" algn="l" rtl="0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rgbClr val="DF2046"/>
              </a:buClr>
              <a:buSzPts val="1870"/>
              <a:buFont typeface="Arial"/>
              <a:buChar char="–"/>
              <a:defRPr sz="2200" b="0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7345" algn="l" rtl="0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rgbClr val="DF2046"/>
              </a:buClr>
              <a:buSzPts val="1870"/>
              <a:buFont typeface="Arial"/>
              <a:buChar char="–"/>
              <a:defRPr sz="2200" b="0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7345" algn="l" rtl="0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rgbClr val="DF2046"/>
              </a:buClr>
              <a:buSzPts val="1870"/>
              <a:buFont typeface="Arial"/>
              <a:buChar char="–"/>
              <a:defRPr sz="2200" b="0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sigve.haug@math.unibe.ch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presentation/d/1jez9dbbhqdY9tPtCkOjwEUhsHDZC61urUjNHIDL3Jyk/edit?usp=sharing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phinx-doc.org/en/master/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oderefinery.github.io/documentation/sphinx/#group-exercise-build-sphinx-documentation-using-markdown" TargetMode="External"/><Relationship Id="rId4" Type="http://schemas.openxmlformats.org/officeDocument/2006/relationships/hyperlink" Target="https://readthedocs.org/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refinery.github.io/documentation/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PWCtoVt1CJM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5"/>
          <p:cNvSpPr txBox="1"/>
          <p:nvPr/>
        </p:nvSpPr>
        <p:spPr>
          <a:xfrm>
            <a:off x="539750" y="1654175"/>
            <a:ext cx="7452000" cy="28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2600"/>
              <a:buFont typeface="Arial"/>
              <a:buNone/>
            </a:pPr>
            <a:br>
              <a:rPr lang="en-US" sz="2600" b="1" i="0" u="none" strike="noStrike" cap="none">
                <a:solidFill>
                  <a:srgbClr val="F6F6F6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600" b="1" i="0" u="none" strike="noStrike" cap="none">
                <a:solidFill>
                  <a:srgbClr val="F6F6F6"/>
                </a:solidFill>
                <a:latin typeface="Arial"/>
                <a:ea typeface="Arial"/>
                <a:cs typeface="Arial"/>
                <a:sym typeface="Arial"/>
              </a:rPr>
              <a:t>CAS Applied Data Science</a:t>
            </a:r>
            <a:endParaRPr sz="2800" b="0" i="0" u="none" strike="noStrike" cap="none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800"/>
              <a:buFont typeface="Arial"/>
              <a:buNone/>
            </a:pPr>
            <a:r>
              <a:rPr lang="en-US" sz="2800" b="1">
                <a:solidFill>
                  <a:srgbClr val="333333"/>
                </a:solidFill>
              </a:rPr>
              <a:t>Module 4</a:t>
            </a:r>
            <a:endParaRPr sz="2800" b="1">
              <a:solidFill>
                <a:srgbClr val="333333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800"/>
              <a:buFont typeface="Arial"/>
              <a:buNone/>
            </a:pPr>
            <a:endParaRPr sz="2800" b="1">
              <a:solidFill>
                <a:srgbClr val="333333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Ethics</a:t>
            </a:r>
            <a:r>
              <a:rPr lang="en-US" sz="2800" b="1">
                <a:solidFill>
                  <a:srgbClr val="333333"/>
                </a:solidFill>
              </a:rPr>
              <a:t>, </a:t>
            </a:r>
            <a:r>
              <a:rPr lang="en-US" sz="2800" b="1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best practices and tools</a:t>
            </a:r>
            <a:endParaRPr sz="2800" b="0" i="0" u="none" strike="noStrike" cap="none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600"/>
              <a:buFont typeface="Arial"/>
              <a:buNone/>
            </a:pPr>
            <a:br>
              <a:rPr lang="en-US" sz="2600" b="1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</a:br>
            <a:endParaRPr/>
          </a:p>
        </p:txBody>
      </p:sp>
      <p:sp>
        <p:nvSpPr>
          <p:cNvPr id="83" name="Google Shape;83;p15"/>
          <p:cNvSpPr txBox="1"/>
          <p:nvPr/>
        </p:nvSpPr>
        <p:spPr>
          <a:xfrm>
            <a:off x="501650" y="4936232"/>
            <a:ext cx="6621600" cy="102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PD Dr. Sigve Haug, </a:t>
            </a:r>
            <a:r>
              <a:rPr lang="en-US" sz="2200" b="0" i="0" u="sng" strike="noStrike" cap="none">
                <a:solidFill>
                  <a:srgbClr val="DF2046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sigve.haug@unibe.ch</a:t>
            </a:r>
            <a:endParaRPr/>
          </a:p>
          <a:p>
            <a:pPr marL="0" marR="0" lvl="0" indent="0" algn="l" rtl="0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rgbClr val="333333"/>
              </a:buClr>
              <a:buSzPts val="2200"/>
              <a:buFont typeface="Arial"/>
              <a:buNone/>
            </a:pPr>
            <a:endParaRPr sz="2200" b="0" i="0" u="sng" strike="noStrike" cap="none">
              <a:solidFill>
                <a:srgbClr val="DF2046"/>
              </a:solidFill>
              <a:latin typeface="Arial"/>
              <a:ea typeface="Arial"/>
              <a:cs typeface="Arial"/>
              <a:sym typeface="Arial"/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marR="0" lvl="0" indent="0" algn="l" rtl="0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202</a:t>
            </a:r>
            <a:r>
              <a:rPr lang="en-US" sz="1800" b="1"/>
              <a:t>3</a:t>
            </a:r>
            <a:r>
              <a:rPr lang="en-US"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r>
              <a:rPr lang="en-US" sz="1800" b="1"/>
              <a:t>10-20</a:t>
            </a:r>
            <a:endParaRPr/>
          </a:p>
        </p:txBody>
      </p:sp>
      <p:sp>
        <p:nvSpPr>
          <p:cNvPr id="84" name="Google Shape;84;p15"/>
          <p:cNvSpPr txBox="1"/>
          <p:nvPr/>
        </p:nvSpPr>
        <p:spPr>
          <a:xfrm>
            <a:off x="501650" y="306425"/>
            <a:ext cx="680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4"/>
          <p:cNvSpPr txBox="1">
            <a:spLocks noGrp="1"/>
          </p:cNvSpPr>
          <p:nvPr>
            <p:ph type="sldNum" idx="12"/>
          </p:nvPr>
        </p:nvSpPr>
        <p:spPr>
          <a:xfrm>
            <a:off x="8920163" y="6548438"/>
            <a:ext cx="1269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>
                <a:solidFill>
                  <a:srgbClr val="333333"/>
                </a:solidFill>
              </a:rPr>
              <a:t>10</a:t>
            </a:fld>
            <a:endParaRPr/>
          </a:p>
        </p:txBody>
      </p:sp>
      <p:sp>
        <p:nvSpPr>
          <p:cNvPr id="145" name="Google Shape;145;p24"/>
          <p:cNvSpPr txBox="1">
            <a:spLocks noGrp="1"/>
          </p:cNvSpPr>
          <p:nvPr>
            <p:ph type="title"/>
          </p:nvPr>
        </p:nvSpPr>
        <p:spPr>
          <a:xfrm>
            <a:off x="539750" y="647700"/>
            <a:ext cx="6621600" cy="8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600"/>
              <a:buFont typeface="Arial"/>
              <a:buNone/>
            </a:pPr>
            <a:r>
              <a:rPr lang="en-US"/>
              <a:t>What can we do about it ?</a:t>
            </a:r>
            <a:endParaRPr/>
          </a:p>
        </p:txBody>
      </p:sp>
      <p:sp>
        <p:nvSpPr>
          <p:cNvPr id="146" name="Google Shape;146;p24"/>
          <p:cNvSpPr txBox="1"/>
          <p:nvPr/>
        </p:nvSpPr>
        <p:spPr>
          <a:xfrm>
            <a:off x="597757" y="1997375"/>
            <a:ext cx="7948500" cy="43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180473" lvl="0" indent="-212223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2300"/>
              <a:buChar char="•"/>
            </a:pPr>
            <a:r>
              <a:rPr lang="en-US" sz="2300"/>
              <a:t>Conduct ethically</a:t>
            </a:r>
            <a:endParaRPr sz="2300"/>
          </a:p>
          <a:p>
            <a:pPr marL="914400" lvl="1" indent="-37465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2300"/>
              <a:buChar char="○"/>
            </a:pPr>
            <a:r>
              <a:rPr lang="en-US" sz="2300"/>
              <a:t>Do the right and not the wrong thing when doing our data science</a:t>
            </a:r>
            <a:endParaRPr sz="2300"/>
          </a:p>
          <a:p>
            <a:pPr marL="914400" lvl="1" indent="-37465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2300"/>
              <a:buChar char="○"/>
            </a:pPr>
            <a:r>
              <a:rPr lang="en-US" sz="2300">
                <a:solidFill>
                  <a:schemeClr val="dk1"/>
                </a:solidFill>
              </a:rPr>
              <a:t>Implies a choice</a:t>
            </a:r>
            <a:endParaRPr sz="2300">
              <a:solidFill>
                <a:schemeClr val="dk1"/>
              </a:solidFill>
            </a:endParaRPr>
          </a:p>
          <a:p>
            <a:pPr marL="91440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endParaRPr sz="2300">
              <a:solidFill>
                <a:schemeClr val="dk1"/>
              </a:solidFill>
            </a:endParaRPr>
          </a:p>
          <a:p>
            <a:pPr marL="180473" lvl="0" indent="-212223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2300"/>
              <a:buChar char="•"/>
            </a:pPr>
            <a:r>
              <a:rPr lang="en-US" sz="2300"/>
              <a:t>What is the right thing ?</a:t>
            </a:r>
            <a:endParaRPr sz="2300"/>
          </a:p>
          <a:p>
            <a:pPr marL="914400" lvl="1" indent="-37465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2300"/>
              <a:buChar char="○"/>
            </a:pPr>
            <a:r>
              <a:rPr lang="en-US" sz="2300"/>
              <a:t>Often respecting the law and the regulations</a:t>
            </a:r>
            <a:endParaRPr sz="2300"/>
          </a:p>
          <a:p>
            <a:pPr marL="914400" lvl="1" indent="-37465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2300"/>
              <a:buChar char="○"/>
            </a:pPr>
            <a:r>
              <a:rPr lang="en-US" sz="2300"/>
              <a:t>Perform your work respectfully to the resources of the planet, including animals and other colleagues</a:t>
            </a:r>
            <a:endParaRPr sz="2300"/>
          </a:p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endParaRPr sz="23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5"/>
          <p:cNvSpPr txBox="1">
            <a:spLocks noGrp="1"/>
          </p:cNvSpPr>
          <p:nvPr>
            <p:ph type="sldNum" idx="12"/>
          </p:nvPr>
        </p:nvSpPr>
        <p:spPr>
          <a:xfrm>
            <a:off x="8920163" y="6548438"/>
            <a:ext cx="1269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>
                <a:solidFill>
                  <a:srgbClr val="333333"/>
                </a:solidFill>
              </a:rPr>
              <a:t>11</a:t>
            </a:fld>
            <a:endParaRPr/>
          </a:p>
        </p:txBody>
      </p:sp>
      <p:sp>
        <p:nvSpPr>
          <p:cNvPr id="152" name="Google Shape;152;p25"/>
          <p:cNvSpPr txBox="1">
            <a:spLocks noGrp="1"/>
          </p:cNvSpPr>
          <p:nvPr>
            <p:ph type="title"/>
          </p:nvPr>
        </p:nvSpPr>
        <p:spPr>
          <a:xfrm>
            <a:off x="539750" y="647700"/>
            <a:ext cx="6621600" cy="8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600"/>
              <a:buFont typeface="Arial"/>
              <a:buNone/>
            </a:pPr>
            <a:r>
              <a:rPr lang="en-US"/>
              <a:t>International “Standard”</a:t>
            </a:r>
            <a:endParaRPr/>
          </a:p>
        </p:txBody>
      </p:sp>
      <p:sp>
        <p:nvSpPr>
          <p:cNvPr id="153" name="Google Shape;153;p25"/>
          <p:cNvSpPr txBox="1"/>
          <p:nvPr/>
        </p:nvSpPr>
        <p:spPr>
          <a:xfrm>
            <a:off x="597757" y="1997375"/>
            <a:ext cx="7948500" cy="397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2300"/>
              <a:t>Data, code and other stuff should be FAIR</a:t>
            </a:r>
            <a:endParaRPr sz="2300"/>
          </a:p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endParaRPr sz="2300"/>
          </a:p>
          <a:p>
            <a:pPr marL="637673" lvl="0" indent="-212223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2300"/>
              <a:buChar char="•"/>
            </a:pPr>
            <a:r>
              <a:rPr lang="en-US" sz="2300"/>
              <a:t>Findable </a:t>
            </a:r>
            <a:endParaRPr sz="2300"/>
          </a:p>
          <a:p>
            <a:pPr marL="637673" lvl="0" indent="-212223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2300"/>
              <a:buChar char="•"/>
            </a:pPr>
            <a:r>
              <a:rPr lang="en-US" sz="2300"/>
              <a:t>Accessable</a:t>
            </a:r>
            <a:endParaRPr sz="2300"/>
          </a:p>
          <a:p>
            <a:pPr marL="637673" lvl="0" indent="-212223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2300"/>
              <a:buChar char="•"/>
            </a:pPr>
            <a:r>
              <a:rPr lang="en-US" sz="2300"/>
              <a:t>Interoperable</a:t>
            </a:r>
            <a:endParaRPr sz="2300"/>
          </a:p>
          <a:p>
            <a:pPr marL="637673" lvl="0" indent="-212223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2300"/>
              <a:buChar char="•"/>
            </a:pPr>
            <a:r>
              <a:rPr lang="en-US" sz="2300"/>
              <a:t>Reproducible</a:t>
            </a:r>
            <a:endParaRPr sz="2300"/>
          </a:p>
          <a:p>
            <a:pPr marL="45720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endParaRPr sz="2300"/>
          </a:p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dk1"/>
                </a:solidFill>
              </a:rPr>
              <a:t>Fortunately there are commonly accepted Best Practices and Tools to help us being FAIR and ethical</a:t>
            </a:r>
            <a:endParaRPr sz="23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6"/>
          <p:cNvSpPr txBox="1">
            <a:spLocks noGrp="1"/>
          </p:cNvSpPr>
          <p:nvPr>
            <p:ph type="sldNum" idx="12"/>
          </p:nvPr>
        </p:nvSpPr>
        <p:spPr>
          <a:xfrm>
            <a:off x="8920163" y="6548438"/>
            <a:ext cx="127001" cy="1728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>
                <a:solidFill>
                  <a:srgbClr val="333333"/>
                </a:solidFill>
              </a:rPr>
              <a:t>12</a:t>
            </a:fld>
            <a:endParaRPr/>
          </a:p>
        </p:txBody>
      </p:sp>
      <p:sp>
        <p:nvSpPr>
          <p:cNvPr id="159" name="Google Shape;159;p26"/>
          <p:cNvSpPr txBox="1">
            <a:spLocks noGrp="1"/>
          </p:cNvSpPr>
          <p:nvPr>
            <p:ph type="title"/>
          </p:nvPr>
        </p:nvSpPr>
        <p:spPr>
          <a:xfrm>
            <a:off x="692150" y="656034"/>
            <a:ext cx="6621600" cy="8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600"/>
              <a:buFont typeface="Arial"/>
              <a:buNone/>
            </a:pPr>
            <a:r>
              <a:rPr lang="en-US" sz="2600" b="1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Module 4</a:t>
            </a:r>
            <a:endParaRPr/>
          </a:p>
        </p:txBody>
      </p:sp>
      <p:sp>
        <p:nvSpPr>
          <p:cNvPr id="160" name="Google Shape;160;p26"/>
          <p:cNvSpPr txBox="1"/>
          <p:nvPr/>
        </p:nvSpPr>
        <p:spPr>
          <a:xfrm>
            <a:off x="761075" y="1707550"/>
            <a:ext cx="7335600" cy="39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/>
              <a:t>2023-10-20 </a:t>
            </a:r>
            <a:r>
              <a:rPr lang="en-US" sz="1900">
                <a:solidFill>
                  <a:schemeClr val="dk1"/>
                </a:solidFill>
              </a:rPr>
              <a:t>Best practices and Documentation (half day - today)</a:t>
            </a:r>
            <a:endParaRPr sz="190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/>
              <a:t>2023-10-27 </a:t>
            </a:r>
            <a:r>
              <a:rPr lang="en-US" sz="1900">
                <a:solidFill>
                  <a:schemeClr val="dk1"/>
                </a:solidFill>
              </a:rPr>
              <a:t>Cyber Security (full day)</a:t>
            </a:r>
            <a:endParaRPr sz="190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/>
              <a:t>2023-11-03 Git 1 (half day)</a:t>
            </a:r>
            <a:endParaRPr sz="190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/>
              <a:t>2023-11-10 Git 2 (half day)</a:t>
            </a:r>
            <a:endParaRPr sz="190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/>
              <a:t>2023-11-17 FOSS (half day)</a:t>
            </a:r>
            <a:endParaRPr sz="190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/>
              <a:t>2022-11-30 Deadline for module project (github repo)</a:t>
            </a:r>
            <a:endParaRPr sz="1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7"/>
          <p:cNvSpPr txBox="1">
            <a:spLocks noGrp="1"/>
          </p:cNvSpPr>
          <p:nvPr>
            <p:ph type="sldNum" idx="12"/>
          </p:nvPr>
        </p:nvSpPr>
        <p:spPr>
          <a:xfrm>
            <a:off x="8920163" y="6548438"/>
            <a:ext cx="1269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>
                <a:solidFill>
                  <a:srgbClr val="333333"/>
                </a:solidFill>
              </a:rPr>
              <a:t>13</a:t>
            </a:fld>
            <a:endParaRPr/>
          </a:p>
        </p:txBody>
      </p:sp>
      <p:sp>
        <p:nvSpPr>
          <p:cNvPr id="166" name="Google Shape;166;p27"/>
          <p:cNvSpPr txBox="1">
            <a:spLocks noGrp="1"/>
          </p:cNvSpPr>
          <p:nvPr>
            <p:ph type="title"/>
          </p:nvPr>
        </p:nvSpPr>
        <p:spPr>
          <a:xfrm>
            <a:off x="692150" y="656034"/>
            <a:ext cx="6621600" cy="8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600"/>
              <a:buFont typeface="Arial"/>
              <a:buNone/>
            </a:pPr>
            <a:endParaRPr/>
          </a:p>
        </p:txBody>
      </p:sp>
      <p:sp>
        <p:nvSpPr>
          <p:cNvPr id="167" name="Google Shape;167;p27"/>
          <p:cNvSpPr txBox="1"/>
          <p:nvPr/>
        </p:nvSpPr>
        <p:spPr>
          <a:xfrm>
            <a:off x="904200" y="3063200"/>
            <a:ext cx="7335600" cy="15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/>
              <a:t>Some Best Practices</a:t>
            </a:r>
            <a:endParaRPr sz="32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8"/>
          <p:cNvSpPr txBox="1">
            <a:spLocks noGrp="1"/>
          </p:cNvSpPr>
          <p:nvPr>
            <p:ph type="sldNum" idx="12"/>
          </p:nvPr>
        </p:nvSpPr>
        <p:spPr>
          <a:xfrm>
            <a:off x="8920163" y="6548438"/>
            <a:ext cx="1269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>
                <a:solidFill>
                  <a:srgbClr val="333333"/>
                </a:solidFill>
              </a:rPr>
              <a:t>14</a:t>
            </a:fld>
            <a:endParaRPr/>
          </a:p>
        </p:txBody>
      </p:sp>
      <p:sp>
        <p:nvSpPr>
          <p:cNvPr id="173" name="Google Shape;173;p28"/>
          <p:cNvSpPr txBox="1">
            <a:spLocks noGrp="1"/>
          </p:cNvSpPr>
          <p:nvPr>
            <p:ph type="title"/>
          </p:nvPr>
        </p:nvSpPr>
        <p:spPr>
          <a:xfrm>
            <a:off x="539750" y="647700"/>
            <a:ext cx="6621600" cy="8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600"/>
              <a:buFont typeface="Arial"/>
              <a:buNone/>
            </a:pPr>
            <a:r>
              <a:rPr lang="en-US"/>
              <a:t>Data Science Project - typical pipeline</a:t>
            </a:r>
            <a:endParaRPr/>
          </a:p>
        </p:txBody>
      </p:sp>
      <p:sp>
        <p:nvSpPr>
          <p:cNvPr id="174" name="Google Shape;174;p28"/>
          <p:cNvSpPr txBox="1"/>
          <p:nvPr/>
        </p:nvSpPr>
        <p:spPr>
          <a:xfrm>
            <a:off x="597757" y="1997375"/>
            <a:ext cx="7948500" cy="40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2300" dirty="0"/>
              <a:t>1 Objective / research / business case formulation (CDR)</a:t>
            </a:r>
            <a:endParaRPr sz="2300" dirty="0"/>
          </a:p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2300" dirty="0"/>
              <a:t>2 Data acquisition</a:t>
            </a:r>
            <a:endParaRPr sz="2300" dirty="0"/>
          </a:p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2300" dirty="0"/>
              <a:t>3 Data cleaning / preprocessing</a:t>
            </a:r>
            <a:endParaRPr sz="2300" dirty="0"/>
          </a:p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2300" dirty="0"/>
              <a:t>4 Feature engineering</a:t>
            </a:r>
            <a:endParaRPr sz="2300" dirty="0"/>
          </a:p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2300" dirty="0"/>
              <a:t>5 Modelling</a:t>
            </a:r>
            <a:endParaRPr sz="2300" dirty="0"/>
          </a:p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2300" dirty="0"/>
              <a:t>6 Results and evaluation</a:t>
            </a:r>
            <a:endParaRPr sz="2300" dirty="0"/>
          </a:p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2300" dirty="0"/>
              <a:t>7 Presentation and publication</a:t>
            </a:r>
            <a:endParaRPr sz="2300" dirty="0"/>
          </a:p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2300" dirty="0"/>
              <a:t>8 Production </a:t>
            </a:r>
            <a:endParaRPr sz="2300" dirty="0"/>
          </a:p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endParaRPr sz="23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9"/>
          <p:cNvSpPr txBox="1">
            <a:spLocks noGrp="1"/>
          </p:cNvSpPr>
          <p:nvPr>
            <p:ph type="sldNum" idx="12"/>
          </p:nvPr>
        </p:nvSpPr>
        <p:spPr>
          <a:xfrm>
            <a:off x="8920163" y="6548438"/>
            <a:ext cx="1269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>
                <a:solidFill>
                  <a:srgbClr val="333333"/>
                </a:solidFill>
              </a:rPr>
              <a:t>15</a:t>
            </a:fld>
            <a:endParaRPr/>
          </a:p>
        </p:txBody>
      </p:sp>
      <p:sp>
        <p:nvSpPr>
          <p:cNvPr id="180" name="Google Shape;180;p29"/>
          <p:cNvSpPr txBox="1">
            <a:spLocks noGrp="1"/>
          </p:cNvSpPr>
          <p:nvPr>
            <p:ph type="title"/>
          </p:nvPr>
        </p:nvSpPr>
        <p:spPr>
          <a:xfrm>
            <a:off x="539750" y="647700"/>
            <a:ext cx="6621600" cy="8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600"/>
              <a:buFont typeface="Arial"/>
              <a:buNone/>
            </a:pPr>
            <a:r>
              <a:rPr lang="en-US"/>
              <a:t>Best Practices (BP) - Teamwork</a:t>
            </a:r>
            <a:endParaRPr/>
          </a:p>
        </p:txBody>
      </p:sp>
      <p:sp>
        <p:nvSpPr>
          <p:cNvPr id="181" name="Google Shape;181;p29"/>
          <p:cNvSpPr txBox="1"/>
          <p:nvPr/>
        </p:nvSpPr>
        <p:spPr>
          <a:xfrm>
            <a:off x="597757" y="1997375"/>
            <a:ext cx="7948500" cy="47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2300"/>
              <a:t>You are assigned to 1 of 8 breakout rooms</a:t>
            </a:r>
            <a:endParaRPr sz="2300"/>
          </a:p>
          <a:p>
            <a:pPr marL="914400" lvl="1" indent="-37465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2300"/>
              <a:buChar char="○"/>
            </a:pPr>
            <a:r>
              <a:rPr lang="en-US" sz="2300"/>
              <a:t>Room number defines the BP number in the article on Ilias to present (1 slide)</a:t>
            </a:r>
            <a:endParaRPr sz="2300"/>
          </a:p>
          <a:p>
            <a:pPr marL="914400" lvl="1" indent="-37465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2300"/>
              <a:buChar char="○"/>
            </a:pPr>
            <a:r>
              <a:rPr lang="en-US" sz="2300"/>
              <a:t>Each room/team also considers and presents 1 slide on best practices on their pipeline number </a:t>
            </a:r>
            <a:endParaRPr sz="2300"/>
          </a:p>
          <a:p>
            <a:pPr marL="914400" lvl="1" indent="-37465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2300"/>
              <a:buChar char="○"/>
            </a:pPr>
            <a:r>
              <a:rPr lang="en-US" sz="2300"/>
              <a:t>30 minutes teamwork</a:t>
            </a:r>
            <a:endParaRPr sz="2300"/>
          </a:p>
          <a:p>
            <a:pPr marL="914400" lvl="1" indent="-37465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2300"/>
              <a:buChar char="○"/>
            </a:pPr>
            <a:r>
              <a:rPr lang="en-US" sz="2300">
                <a:solidFill>
                  <a:schemeClr val="dk1"/>
                </a:solidFill>
              </a:rPr>
              <a:t>Each team has 3 minutes for their presentation (2 slides) (starts at 10:00)</a:t>
            </a:r>
            <a:endParaRPr sz="23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endParaRPr sz="23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dk1"/>
                </a:solidFill>
              </a:rPr>
              <a:t>Write your slides </a:t>
            </a:r>
            <a:r>
              <a:rPr lang="en-US" sz="2300" u="sng">
                <a:solidFill>
                  <a:schemeClr val="hlink"/>
                </a:solidFill>
                <a:hlinkClick r:id="rId3"/>
              </a:rPr>
              <a:t>here</a:t>
            </a:r>
            <a:r>
              <a:rPr lang="en-US" sz="2300">
                <a:solidFill>
                  <a:schemeClr val="dk1"/>
                </a:solidFill>
              </a:rPr>
              <a:t> !</a:t>
            </a:r>
            <a:endParaRPr sz="23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endParaRPr sz="23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0"/>
          <p:cNvSpPr txBox="1">
            <a:spLocks noGrp="1"/>
          </p:cNvSpPr>
          <p:nvPr>
            <p:ph type="sldNum" idx="12"/>
          </p:nvPr>
        </p:nvSpPr>
        <p:spPr>
          <a:xfrm>
            <a:off x="8920163" y="6548438"/>
            <a:ext cx="1269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>
                <a:solidFill>
                  <a:srgbClr val="333333"/>
                </a:solidFill>
              </a:rPr>
              <a:t>16</a:t>
            </a:fld>
            <a:endParaRPr/>
          </a:p>
        </p:txBody>
      </p:sp>
      <p:sp>
        <p:nvSpPr>
          <p:cNvPr id="187" name="Google Shape;187;p30"/>
          <p:cNvSpPr txBox="1">
            <a:spLocks noGrp="1"/>
          </p:cNvSpPr>
          <p:nvPr>
            <p:ph type="title"/>
          </p:nvPr>
        </p:nvSpPr>
        <p:spPr>
          <a:xfrm>
            <a:off x="539750" y="647700"/>
            <a:ext cx="6621600" cy="8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600"/>
              <a:buFont typeface="Arial"/>
              <a:buNone/>
            </a:pPr>
            <a:r>
              <a:rPr lang="en-US"/>
              <a:t>Documentation (11:00-12:00)</a:t>
            </a:r>
            <a:endParaRPr/>
          </a:p>
        </p:txBody>
      </p:sp>
      <p:sp>
        <p:nvSpPr>
          <p:cNvPr id="188" name="Google Shape;188;p30"/>
          <p:cNvSpPr txBox="1"/>
          <p:nvPr/>
        </p:nvSpPr>
        <p:spPr>
          <a:xfrm>
            <a:off x="597757" y="1858675"/>
            <a:ext cx="7948500" cy="44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180473" lvl="0" indent="-212223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2300"/>
              <a:buChar char="•"/>
            </a:pPr>
            <a:r>
              <a:rPr lang="en-US" sz="2300"/>
              <a:t>Levels</a:t>
            </a:r>
            <a:endParaRPr sz="2300">
              <a:solidFill>
                <a:schemeClr val="dk1"/>
              </a:solidFill>
              <a:highlight>
                <a:srgbClr val="FFFF00"/>
              </a:highlight>
            </a:endParaRPr>
          </a:p>
          <a:p>
            <a:pPr marL="914400" lvl="1" indent="-3746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○"/>
            </a:pPr>
            <a:r>
              <a:rPr lang="en-US" sz="2300">
                <a:solidFill>
                  <a:schemeClr val="dk1"/>
                </a:solidFill>
                <a:highlight>
                  <a:srgbClr val="FFFF00"/>
                </a:highlight>
              </a:rPr>
              <a:t>Good variable and method/function names</a:t>
            </a:r>
            <a:endParaRPr sz="2300">
              <a:solidFill>
                <a:schemeClr val="dk1"/>
              </a:solidFill>
              <a:highlight>
                <a:srgbClr val="FFFF00"/>
              </a:highlight>
            </a:endParaRPr>
          </a:p>
          <a:p>
            <a:pPr marL="914400" lvl="1" indent="-37465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300"/>
              <a:buChar char="○"/>
            </a:pPr>
            <a:r>
              <a:rPr lang="en-US" sz="2300">
                <a:solidFill>
                  <a:schemeClr val="dk1"/>
                </a:solidFill>
                <a:highlight>
                  <a:srgbClr val="FFFF00"/>
                </a:highlight>
              </a:rPr>
              <a:t>Inline comments / docstrings (in, out, what it does)</a:t>
            </a:r>
            <a:endParaRPr sz="2300">
              <a:solidFill>
                <a:schemeClr val="dk1"/>
              </a:solidFill>
              <a:highlight>
                <a:srgbClr val="FFFF00"/>
              </a:highlight>
            </a:endParaRPr>
          </a:p>
          <a:p>
            <a:pPr marL="914400" lvl="1" indent="-37465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300"/>
              <a:buChar char="○"/>
            </a:pPr>
            <a:r>
              <a:rPr lang="en-US" sz="2300">
                <a:solidFill>
                  <a:schemeClr val="dk1"/>
                </a:solidFill>
                <a:highlight>
                  <a:srgbClr val="FFFF00"/>
                </a:highlight>
              </a:rPr>
              <a:t>Readme files</a:t>
            </a:r>
            <a:endParaRPr sz="2300">
              <a:solidFill>
                <a:schemeClr val="dk1"/>
              </a:solidFill>
              <a:highlight>
                <a:srgbClr val="FFFF00"/>
              </a:highlight>
            </a:endParaRPr>
          </a:p>
          <a:p>
            <a:pPr marL="914400" lvl="1" indent="-37465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300"/>
              <a:buChar char="○"/>
            </a:pPr>
            <a:r>
              <a:rPr lang="en-US" sz="2300">
                <a:solidFill>
                  <a:schemeClr val="dk1"/>
                </a:solidFill>
              </a:rPr>
              <a:t>wiki pages</a:t>
            </a:r>
            <a:endParaRPr sz="2300">
              <a:solidFill>
                <a:schemeClr val="dk1"/>
              </a:solidFill>
            </a:endParaRPr>
          </a:p>
          <a:p>
            <a:pPr marL="914400" lvl="1" indent="-37465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300"/>
              <a:buChar char="○"/>
            </a:pPr>
            <a:r>
              <a:rPr lang="en-US" sz="2300">
                <a:solidFill>
                  <a:schemeClr val="dk1"/>
                </a:solidFill>
              </a:rPr>
              <a:t>Static webpages (automatically generated)</a:t>
            </a:r>
            <a:endParaRPr sz="2300">
              <a:solidFill>
                <a:schemeClr val="dk1"/>
              </a:solidFill>
            </a:endParaRPr>
          </a:p>
          <a:p>
            <a:pPr marL="914400" lvl="1" indent="-37465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300"/>
              <a:buChar char="○"/>
            </a:pPr>
            <a:r>
              <a:rPr lang="en-US" sz="2300">
                <a:solidFill>
                  <a:schemeClr val="dk1"/>
                </a:solidFill>
              </a:rPr>
              <a:t>Manual (pdf)</a:t>
            </a:r>
            <a:endParaRPr sz="2300">
              <a:solidFill>
                <a:schemeClr val="dk1"/>
              </a:solidFill>
            </a:endParaRPr>
          </a:p>
          <a:p>
            <a:pPr marL="914400" lvl="1" indent="-37465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300"/>
              <a:buChar char="○"/>
            </a:pPr>
            <a:r>
              <a:rPr lang="en-US" sz="2300">
                <a:solidFill>
                  <a:schemeClr val="dk1"/>
                </a:solidFill>
              </a:rPr>
              <a:t>Book</a:t>
            </a:r>
            <a:endParaRPr sz="2300">
              <a:solidFill>
                <a:schemeClr val="dk1"/>
              </a:solidFill>
            </a:endParaRPr>
          </a:p>
          <a:p>
            <a:pPr marL="914400" lvl="1" indent="-37465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2300"/>
              <a:buChar char="○"/>
            </a:pPr>
            <a:r>
              <a:rPr lang="en-US" sz="2300"/>
              <a:t>Notebooks</a:t>
            </a:r>
            <a:endParaRPr sz="2300"/>
          </a:p>
          <a:p>
            <a:pPr marL="457200" lvl="0" indent="-37465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2300"/>
              <a:buChar char="•"/>
            </a:pPr>
            <a:r>
              <a:rPr lang="en-US" sz="2300">
                <a:highlight>
                  <a:srgbClr val="FFFF00"/>
                </a:highlight>
              </a:rPr>
              <a:t>Use VCS (Git)</a:t>
            </a:r>
            <a:endParaRPr sz="2300">
              <a:highlight>
                <a:srgbClr val="FFFF00"/>
              </a:highligh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1"/>
          <p:cNvSpPr txBox="1">
            <a:spLocks noGrp="1"/>
          </p:cNvSpPr>
          <p:nvPr>
            <p:ph type="sldNum" idx="12"/>
          </p:nvPr>
        </p:nvSpPr>
        <p:spPr>
          <a:xfrm>
            <a:off x="8920163" y="6548438"/>
            <a:ext cx="1269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>
                <a:solidFill>
                  <a:srgbClr val="333333"/>
                </a:solidFill>
              </a:rPr>
              <a:t>17</a:t>
            </a:fld>
            <a:endParaRPr/>
          </a:p>
        </p:txBody>
      </p:sp>
      <p:sp>
        <p:nvSpPr>
          <p:cNvPr id="194" name="Google Shape;194;p31"/>
          <p:cNvSpPr txBox="1">
            <a:spLocks noGrp="1"/>
          </p:cNvSpPr>
          <p:nvPr>
            <p:ph type="title"/>
          </p:nvPr>
        </p:nvSpPr>
        <p:spPr>
          <a:xfrm>
            <a:off x="539750" y="647700"/>
            <a:ext cx="6621600" cy="8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600"/>
              <a:buFont typeface="Arial"/>
              <a:buNone/>
            </a:pPr>
            <a:r>
              <a:rPr lang="en-US"/>
              <a:t>Tutorial - Inline and README</a:t>
            </a:r>
            <a:endParaRPr/>
          </a:p>
        </p:txBody>
      </p:sp>
      <p:sp>
        <p:nvSpPr>
          <p:cNvPr id="195" name="Google Shape;195;p31"/>
          <p:cNvSpPr txBox="1"/>
          <p:nvPr/>
        </p:nvSpPr>
        <p:spPr>
          <a:xfrm>
            <a:off x="597757" y="1858675"/>
            <a:ext cx="7948500" cy="364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1905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212529"/>
                </a:solidFill>
                <a:latin typeface="Consolas"/>
                <a:ea typeface="Consolas"/>
                <a:cs typeface="Consolas"/>
                <a:sym typeface="Consolas"/>
              </a:rPr>
              <a:t>I will use my terminal and the nano editor on my MacOS. Windows users can use powershell, or better a terminal from Anaconda. You can also use an Integrated Development Environment (IDE) like Visual Studio, PyCharm or Spyder. A third option is subscribe to colab pro for 10 CHF per month. It provides a terminal.</a:t>
            </a:r>
            <a:endParaRPr sz="1050">
              <a:solidFill>
                <a:srgbClr val="21252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1905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21252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1905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212529"/>
                </a:solidFill>
                <a:latin typeface="Consolas"/>
                <a:ea typeface="Consolas"/>
                <a:cs typeface="Consolas"/>
                <a:sym typeface="Consolas"/>
              </a:rPr>
              <a:t># Linux cheat sheet</a:t>
            </a:r>
            <a:endParaRPr sz="1050">
              <a:solidFill>
                <a:srgbClr val="21252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1905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212529"/>
                </a:solidFill>
                <a:latin typeface="Consolas"/>
                <a:ea typeface="Consolas"/>
                <a:cs typeface="Consolas"/>
                <a:sym typeface="Consolas"/>
              </a:rPr>
              <a:t># https://cheatography.com/davechild/cheat-sheets/linux-command-line/</a:t>
            </a:r>
            <a:endParaRPr sz="1050">
              <a:solidFill>
                <a:srgbClr val="21252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1905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21252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1905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212529"/>
                </a:solidFill>
                <a:latin typeface="Consolas"/>
                <a:ea typeface="Consolas"/>
                <a:cs typeface="Consolas"/>
                <a:sym typeface="Consolas"/>
              </a:rPr>
              <a:t># One simple editor is nano. If you don’t have it, you can install it. </a:t>
            </a:r>
            <a:endParaRPr sz="1050">
              <a:solidFill>
                <a:srgbClr val="21252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1905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212529"/>
                </a:solidFill>
                <a:latin typeface="Consolas"/>
                <a:ea typeface="Consolas"/>
                <a:cs typeface="Consolas"/>
                <a:sym typeface="Consolas"/>
              </a:rPr>
              <a:t>apt-get install nano</a:t>
            </a:r>
            <a:endParaRPr sz="1050">
              <a:solidFill>
                <a:srgbClr val="21252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1905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AF00DB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1905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AF00DB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# I will now write a python script and document it with inline comments and a README file.</a:t>
            </a:r>
            <a:endParaRPr sz="1050">
              <a:solidFill>
                <a:srgbClr val="AF00DB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1905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AF00DB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1905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212529"/>
                </a:solidFill>
                <a:latin typeface="Consolas"/>
                <a:ea typeface="Consolas"/>
                <a:cs typeface="Consolas"/>
                <a:sym typeface="Consolas"/>
              </a:rPr>
              <a:t>nano perfect-numbers.py</a:t>
            </a:r>
            <a:endParaRPr sz="1050">
              <a:solidFill>
                <a:srgbClr val="21252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1905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212529"/>
                </a:solidFill>
                <a:latin typeface="Consolas"/>
                <a:ea typeface="Consolas"/>
                <a:cs typeface="Consolas"/>
                <a:sym typeface="Consolas"/>
              </a:rPr>
              <a:t>python perfect-numbers.py</a:t>
            </a:r>
            <a:endParaRPr sz="1050">
              <a:solidFill>
                <a:srgbClr val="21252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1905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212529"/>
                </a:solidFill>
                <a:latin typeface="Consolas"/>
                <a:ea typeface="Consolas"/>
                <a:cs typeface="Consolas"/>
                <a:sym typeface="Consolas"/>
              </a:rPr>
              <a:t>nano README.md</a:t>
            </a:r>
            <a:endParaRPr sz="1050">
              <a:solidFill>
                <a:srgbClr val="21252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1905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21252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endParaRPr sz="23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2"/>
          <p:cNvSpPr txBox="1">
            <a:spLocks noGrp="1"/>
          </p:cNvSpPr>
          <p:nvPr>
            <p:ph type="sldNum" idx="12"/>
          </p:nvPr>
        </p:nvSpPr>
        <p:spPr>
          <a:xfrm>
            <a:off x="8920163" y="6548438"/>
            <a:ext cx="1269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>
                <a:solidFill>
                  <a:srgbClr val="333333"/>
                </a:solidFill>
              </a:rPr>
              <a:t>18</a:t>
            </a:fld>
            <a:endParaRPr/>
          </a:p>
        </p:txBody>
      </p:sp>
      <p:sp>
        <p:nvSpPr>
          <p:cNvPr id="201" name="Google Shape;201;p32"/>
          <p:cNvSpPr txBox="1">
            <a:spLocks noGrp="1"/>
          </p:cNvSpPr>
          <p:nvPr>
            <p:ph type="title"/>
          </p:nvPr>
        </p:nvSpPr>
        <p:spPr>
          <a:xfrm>
            <a:off x="539750" y="647700"/>
            <a:ext cx="6621600" cy="8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600"/>
              <a:buFont typeface="Arial"/>
              <a:buNone/>
            </a:pPr>
            <a:r>
              <a:rPr lang="en-US"/>
              <a:t>Tutorial - Webpages with Sphinx</a:t>
            </a:r>
            <a:endParaRPr/>
          </a:p>
        </p:txBody>
      </p:sp>
      <p:sp>
        <p:nvSpPr>
          <p:cNvPr id="202" name="Google Shape;202;p32"/>
          <p:cNvSpPr txBox="1"/>
          <p:nvPr/>
        </p:nvSpPr>
        <p:spPr>
          <a:xfrm>
            <a:off x="597757" y="1858675"/>
            <a:ext cx="7948500" cy="58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11430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u="sng">
                <a:solidFill>
                  <a:schemeClr val="hlink"/>
                </a:solidFill>
                <a:hlinkClick r:id="rId3"/>
              </a:rPr>
              <a:t>Sphinx</a:t>
            </a:r>
            <a:r>
              <a:rPr lang="en-US" sz="1900">
                <a:solidFill>
                  <a:srgbClr val="242424"/>
                </a:solidFill>
              </a:rPr>
              <a:t> (and other tools)</a:t>
            </a:r>
            <a:endParaRPr sz="1900">
              <a:solidFill>
                <a:srgbClr val="242424"/>
              </a:solidFill>
            </a:endParaRPr>
          </a:p>
          <a:p>
            <a:pPr marL="457200" marR="114300" lvl="0" indent="-34925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242424"/>
              </a:buClr>
              <a:buSzPts val="1900"/>
              <a:buChar char="●"/>
            </a:pPr>
            <a:r>
              <a:rPr lang="en-US" sz="1900">
                <a:solidFill>
                  <a:srgbClr val="242424"/>
                </a:solidFill>
              </a:rPr>
              <a:t>Generates webpage documentation of your project from Markdown files</a:t>
            </a:r>
            <a:endParaRPr sz="1900">
              <a:solidFill>
                <a:srgbClr val="242424"/>
              </a:solidFill>
            </a:endParaRPr>
          </a:p>
          <a:p>
            <a:pPr marL="457200" marR="114300" lvl="0" indent="-34925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242424"/>
              </a:buClr>
              <a:buSzPts val="1900"/>
              <a:buChar char="●"/>
            </a:pPr>
            <a:r>
              <a:rPr lang="en-US" sz="1900">
                <a:solidFill>
                  <a:srgbClr val="242424"/>
                </a:solidFill>
              </a:rPr>
              <a:t>Files lives together with code in a doc/ subfolder</a:t>
            </a:r>
            <a:endParaRPr sz="1900">
              <a:solidFill>
                <a:srgbClr val="242424"/>
              </a:solidFill>
            </a:endParaRPr>
          </a:p>
          <a:p>
            <a:pPr marL="457200" marR="114300" lvl="0" indent="-34925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242424"/>
              </a:buClr>
              <a:buSzPts val="1900"/>
              <a:buChar char="●"/>
            </a:pPr>
            <a:r>
              <a:rPr lang="en-US" sz="1900">
                <a:solidFill>
                  <a:srgbClr val="242424"/>
                </a:solidFill>
              </a:rPr>
              <a:t>When used with git, code and documentation are synchronised</a:t>
            </a:r>
            <a:endParaRPr sz="1900">
              <a:solidFill>
                <a:srgbClr val="242424"/>
              </a:solidFill>
            </a:endParaRPr>
          </a:p>
          <a:p>
            <a:pPr marL="457200" marR="114300" lvl="0" indent="-34925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242424"/>
              </a:buClr>
              <a:buSzPts val="1900"/>
              <a:buChar char="●"/>
            </a:pPr>
            <a:r>
              <a:rPr lang="en-US" sz="1900">
                <a:solidFill>
                  <a:srgbClr val="242424"/>
                </a:solidFill>
              </a:rPr>
              <a:t>When pushing the project to GitHub, </a:t>
            </a:r>
            <a:r>
              <a:rPr lang="en-US" sz="1900" u="sng">
                <a:solidFill>
                  <a:schemeClr val="hlink"/>
                </a:solidFill>
                <a:hlinkClick r:id="rId4"/>
              </a:rPr>
              <a:t>ReadTheDocs</a:t>
            </a:r>
            <a:r>
              <a:rPr lang="en-US" sz="1900">
                <a:solidFill>
                  <a:srgbClr val="242424"/>
                </a:solidFill>
              </a:rPr>
              <a:t> can automatically update  its public webpages</a:t>
            </a:r>
            <a:endParaRPr sz="1900">
              <a:solidFill>
                <a:srgbClr val="242424"/>
              </a:solidFill>
            </a:endParaRPr>
          </a:p>
          <a:p>
            <a:pPr marL="0" marR="11430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00">
              <a:solidFill>
                <a:srgbClr val="242424"/>
              </a:solidFill>
            </a:endParaRPr>
          </a:p>
          <a:p>
            <a:pPr marL="0" marR="11430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242424"/>
                </a:solidFill>
              </a:rPr>
              <a:t>This kind of documentation is rather for larger projects. If you want to practice it, you can do so in the module project (</a:t>
            </a:r>
            <a:r>
              <a:rPr lang="en-US" sz="1900" u="sng">
                <a:solidFill>
                  <a:schemeClr val="hlink"/>
                </a:solidFill>
                <a:hlinkClick r:id="rId5"/>
              </a:rPr>
              <a:t>instructions</a:t>
            </a:r>
            <a:r>
              <a:rPr lang="en-US" sz="1900">
                <a:solidFill>
                  <a:srgbClr val="242424"/>
                </a:solidFill>
              </a:rPr>
              <a:t>), however, this is not mandatory.</a:t>
            </a:r>
            <a:endParaRPr sz="1900">
              <a:solidFill>
                <a:srgbClr val="242424"/>
              </a:solidFill>
            </a:endParaRPr>
          </a:p>
          <a:p>
            <a:pPr marL="0" marR="1905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6C6C6C"/>
              </a:solidFill>
              <a:highlight>
                <a:srgbClr val="F9F9F9"/>
              </a:highlight>
            </a:endParaRPr>
          </a:p>
          <a:p>
            <a:pPr marL="0" marR="1905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212529"/>
              </a:solidFill>
            </a:endParaRPr>
          </a:p>
          <a:p>
            <a:pPr marL="0" marR="1905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212529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endParaRPr sz="23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3"/>
          <p:cNvSpPr txBox="1">
            <a:spLocks noGrp="1"/>
          </p:cNvSpPr>
          <p:nvPr>
            <p:ph type="sldNum" idx="12"/>
          </p:nvPr>
        </p:nvSpPr>
        <p:spPr>
          <a:xfrm>
            <a:off x="8920163" y="6548438"/>
            <a:ext cx="1269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>
                <a:solidFill>
                  <a:srgbClr val="333333"/>
                </a:solidFill>
              </a:rPr>
              <a:t>19</a:t>
            </a:fld>
            <a:endParaRPr/>
          </a:p>
        </p:txBody>
      </p:sp>
      <p:sp>
        <p:nvSpPr>
          <p:cNvPr id="208" name="Google Shape;208;p33"/>
          <p:cNvSpPr txBox="1">
            <a:spLocks noGrp="1"/>
          </p:cNvSpPr>
          <p:nvPr>
            <p:ph type="title"/>
          </p:nvPr>
        </p:nvSpPr>
        <p:spPr>
          <a:xfrm>
            <a:off x="539750" y="647700"/>
            <a:ext cx="6621600" cy="8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600"/>
              <a:buFont typeface="Arial"/>
              <a:buNone/>
            </a:pPr>
            <a:r>
              <a:rPr lang="en-US"/>
              <a:t>More on Documentation</a:t>
            </a:r>
            <a:endParaRPr/>
          </a:p>
        </p:txBody>
      </p:sp>
      <p:sp>
        <p:nvSpPr>
          <p:cNvPr id="209" name="Google Shape;209;p33"/>
          <p:cNvSpPr txBox="1"/>
          <p:nvPr/>
        </p:nvSpPr>
        <p:spPr>
          <a:xfrm>
            <a:off x="597757" y="1858675"/>
            <a:ext cx="79485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1905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50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3"/>
              </a:rPr>
              <a:t>https://coderefinery.github.io/documentation/</a:t>
            </a:r>
            <a:endParaRPr sz="31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6"/>
          <p:cNvSpPr txBox="1">
            <a:spLocks noGrp="1"/>
          </p:cNvSpPr>
          <p:nvPr>
            <p:ph type="sldNum" idx="12"/>
          </p:nvPr>
        </p:nvSpPr>
        <p:spPr>
          <a:xfrm>
            <a:off x="8920163" y="6548438"/>
            <a:ext cx="127001" cy="1728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>
                <a:solidFill>
                  <a:srgbClr val="333333"/>
                </a:solidFill>
              </a:rPr>
              <a:t>2</a:t>
            </a:fld>
            <a:endParaRPr/>
          </a:p>
        </p:txBody>
      </p:sp>
      <p:sp>
        <p:nvSpPr>
          <p:cNvPr id="90" name="Google Shape;90;p16"/>
          <p:cNvSpPr txBox="1">
            <a:spLocks noGrp="1"/>
          </p:cNvSpPr>
          <p:nvPr>
            <p:ph type="title"/>
          </p:nvPr>
        </p:nvSpPr>
        <p:spPr>
          <a:xfrm>
            <a:off x="539750" y="647700"/>
            <a:ext cx="6621463" cy="817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600"/>
              <a:buFont typeface="Arial"/>
              <a:buNone/>
            </a:pPr>
            <a:r>
              <a:rPr lang="en-US" sz="2600" b="1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Why ethics and </a:t>
            </a:r>
            <a:r>
              <a:rPr lang="en-US"/>
              <a:t>best practices </a:t>
            </a:r>
            <a:r>
              <a:rPr lang="en-US" sz="2600" b="1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?</a:t>
            </a:r>
            <a:endParaRPr/>
          </a:p>
        </p:txBody>
      </p:sp>
      <p:sp>
        <p:nvSpPr>
          <p:cNvPr id="91" name="Google Shape;91;p16"/>
          <p:cNvSpPr txBox="1"/>
          <p:nvPr/>
        </p:nvSpPr>
        <p:spPr>
          <a:xfrm>
            <a:off x="527700" y="2746550"/>
            <a:ext cx="8088600" cy="209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lvl="0" indent="0" algn="ctr" rtl="0">
              <a:lnSpc>
                <a:spcPct val="233333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2300"/>
              <a:t>Data and code is almost everywhere, and poor data and code including documentation cost billions and maybe one day humanity.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4"/>
          <p:cNvSpPr txBox="1">
            <a:spLocks noGrp="1"/>
          </p:cNvSpPr>
          <p:nvPr>
            <p:ph type="sldNum" idx="12"/>
          </p:nvPr>
        </p:nvSpPr>
        <p:spPr>
          <a:xfrm>
            <a:off x="8920163" y="6548438"/>
            <a:ext cx="1269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>
                <a:solidFill>
                  <a:srgbClr val="333333"/>
                </a:solidFill>
              </a:rPr>
              <a:t>20</a:t>
            </a:fld>
            <a:endParaRPr/>
          </a:p>
        </p:txBody>
      </p:sp>
      <p:sp>
        <p:nvSpPr>
          <p:cNvPr id="215" name="Google Shape;215;p34"/>
          <p:cNvSpPr txBox="1">
            <a:spLocks noGrp="1"/>
          </p:cNvSpPr>
          <p:nvPr>
            <p:ph type="title"/>
          </p:nvPr>
        </p:nvSpPr>
        <p:spPr>
          <a:xfrm>
            <a:off x="539750" y="647700"/>
            <a:ext cx="6621600" cy="8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600"/>
              <a:buFont typeface="Arial"/>
              <a:buNone/>
            </a:pPr>
            <a:r>
              <a:rPr lang="en-US"/>
              <a:t>Bias in Data Science</a:t>
            </a:r>
            <a:endParaRPr/>
          </a:p>
        </p:txBody>
      </p:sp>
      <p:sp>
        <p:nvSpPr>
          <p:cNvPr id="216" name="Google Shape;216;p34"/>
          <p:cNvSpPr txBox="1"/>
          <p:nvPr/>
        </p:nvSpPr>
        <p:spPr>
          <a:xfrm>
            <a:off x="1299900" y="3636325"/>
            <a:ext cx="65442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u="sng">
                <a:solidFill>
                  <a:schemeClr val="hlink"/>
                </a:solidFill>
                <a:hlinkClick r:id="rId3"/>
              </a:rPr>
              <a:t>https://www.youtube.com/watch?v=PWCtoVt1CJM</a:t>
            </a:r>
            <a:endParaRPr sz="22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5"/>
          <p:cNvSpPr txBox="1"/>
          <p:nvPr/>
        </p:nvSpPr>
        <p:spPr>
          <a:xfrm>
            <a:off x="539750" y="1654175"/>
            <a:ext cx="7452000" cy="15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2600"/>
              <a:buFont typeface="Arial"/>
              <a:buNone/>
            </a:pPr>
            <a:endParaRPr sz="2600" b="1" i="0" u="none" strike="noStrike" cap="none">
              <a:solidFill>
                <a:srgbClr val="F6F6F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800"/>
              <a:buFont typeface="Arial"/>
              <a:buNone/>
            </a:pPr>
            <a:r>
              <a:rPr lang="en-US" sz="2800" b="1">
                <a:solidFill>
                  <a:srgbClr val="333333"/>
                </a:solidFill>
              </a:rPr>
              <a:t>12:00 - 12:20 Q&amp;A</a:t>
            </a:r>
            <a:endParaRPr sz="2800" b="0" i="0" u="none" strike="noStrike" cap="none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7"/>
          <p:cNvSpPr txBox="1">
            <a:spLocks noGrp="1"/>
          </p:cNvSpPr>
          <p:nvPr>
            <p:ph type="title"/>
          </p:nvPr>
        </p:nvSpPr>
        <p:spPr>
          <a:xfrm>
            <a:off x="539750" y="647700"/>
            <a:ext cx="6621600" cy="817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Therac-25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17"/>
          <p:cNvSpPr txBox="1">
            <a:spLocks noGrp="1"/>
          </p:cNvSpPr>
          <p:nvPr>
            <p:ph type="body" idx="1"/>
          </p:nvPr>
        </p:nvSpPr>
        <p:spPr>
          <a:xfrm>
            <a:off x="533400" y="1676400"/>
            <a:ext cx="8061300" cy="4499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8" name="Google Shape;9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400" y="1676400"/>
            <a:ext cx="7847853" cy="4198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 txBox="1">
            <a:spLocks noGrp="1"/>
          </p:cNvSpPr>
          <p:nvPr>
            <p:ph type="title"/>
          </p:nvPr>
        </p:nvSpPr>
        <p:spPr>
          <a:xfrm>
            <a:off x="539750" y="647700"/>
            <a:ext cx="6621600" cy="817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18"/>
          <p:cNvSpPr txBox="1">
            <a:spLocks noGrp="1"/>
          </p:cNvSpPr>
          <p:nvPr>
            <p:ph type="body" idx="1"/>
          </p:nvPr>
        </p:nvSpPr>
        <p:spPr>
          <a:xfrm>
            <a:off x="533400" y="1676400"/>
            <a:ext cx="8061300" cy="4499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5" name="Google Shape;10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7432"/>
            <a:ext cx="9144003" cy="65231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9"/>
          <p:cNvSpPr txBox="1">
            <a:spLocks noGrp="1"/>
          </p:cNvSpPr>
          <p:nvPr>
            <p:ph type="title"/>
          </p:nvPr>
        </p:nvSpPr>
        <p:spPr>
          <a:xfrm>
            <a:off x="539750" y="647700"/>
            <a:ext cx="6621600" cy="817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19"/>
          <p:cNvSpPr txBox="1">
            <a:spLocks noGrp="1"/>
          </p:cNvSpPr>
          <p:nvPr>
            <p:ph type="body" idx="1"/>
          </p:nvPr>
        </p:nvSpPr>
        <p:spPr>
          <a:xfrm>
            <a:off x="533400" y="1676400"/>
            <a:ext cx="8061300" cy="4499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2" name="Google Shape;11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0125"/>
            <a:ext cx="9144003" cy="6537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0"/>
          <p:cNvSpPr txBox="1">
            <a:spLocks noGrp="1"/>
          </p:cNvSpPr>
          <p:nvPr>
            <p:ph type="title"/>
          </p:nvPr>
        </p:nvSpPr>
        <p:spPr>
          <a:xfrm>
            <a:off x="539750" y="647700"/>
            <a:ext cx="6621600" cy="817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20"/>
          <p:cNvSpPr txBox="1">
            <a:spLocks noGrp="1"/>
          </p:cNvSpPr>
          <p:nvPr>
            <p:ph type="body" idx="1"/>
          </p:nvPr>
        </p:nvSpPr>
        <p:spPr>
          <a:xfrm>
            <a:off x="533400" y="1676400"/>
            <a:ext cx="8061300" cy="4499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9" name="Google Shape;11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66570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1"/>
          <p:cNvSpPr txBox="1">
            <a:spLocks noGrp="1"/>
          </p:cNvSpPr>
          <p:nvPr>
            <p:ph type="title"/>
          </p:nvPr>
        </p:nvSpPr>
        <p:spPr>
          <a:xfrm>
            <a:off x="539750" y="647700"/>
            <a:ext cx="6621600" cy="817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AI kills woman March 2019</a:t>
            </a:r>
            <a:endParaRPr/>
          </a:p>
        </p:txBody>
      </p:sp>
      <p:pic>
        <p:nvPicPr>
          <p:cNvPr id="125" name="Google Shape;12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3225" y="1640387"/>
            <a:ext cx="6621600" cy="45711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2"/>
          <p:cNvSpPr txBox="1">
            <a:spLocks noGrp="1"/>
          </p:cNvSpPr>
          <p:nvPr>
            <p:ph type="title"/>
          </p:nvPr>
        </p:nvSpPr>
        <p:spPr>
          <a:xfrm>
            <a:off x="539750" y="647700"/>
            <a:ext cx="6621600" cy="817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Racial Bias in AI</a:t>
            </a:r>
            <a:endParaRPr/>
          </a:p>
        </p:txBody>
      </p:sp>
      <p:pic>
        <p:nvPicPr>
          <p:cNvPr id="131" name="Google Shape;13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750" y="1751425"/>
            <a:ext cx="7822776" cy="446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3"/>
          <p:cNvSpPr txBox="1">
            <a:spLocks noGrp="1"/>
          </p:cNvSpPr>
          <p:nvPr>
            <p:ph type="sldNum" idx="12"/>
          </p:nvPr>
        </p:nvSpPr>
        <p:spPr>
          <a:xfrm>
            <a:off x="8920163" y="6548438"/>
            <a:ext cx="1269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sp>
        <p:nvSpPr>
          <p:cNvPr id="137" name="Google Shape;137;p23"/>
          <p:cNvSpPr txBox="1">
            <a:spLocks noGrp="1"/>
          </p:cNvSpPr>
          <p:nvPr>
            <p:ph type="title"/>
          </p:nvPr>
        </p:nvSpPr>
        <p:spPr>
          <a:xfrm>
            <a:off x="539750" y="647700"/>
            <a:ext cx="6621600" cy="8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600"/>
              <a:buFont typeface="Arial"/>
              <a:buNone/>
            </a:pPr>
            <a:r>
              <a:rPr lang="en-US"/>
              <a:t>Objectives and steps</a:t>
            </a:r>
            <a:endParaRPr/>
          </a:p>
        </p:txBody>
      </p:sp>
      <p:pic>
        <p:nvPicPr>
          <p:cNvPr id="138" name="Google Shape;13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275" y="74225"/>
            <a:ext cx="8981801" cy="6302168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3"/>
          <p:cNvSpPr txBox="1"/>
          <p:nvPr/>
        </p:nvSpPr>
        <p:spPr>
          <a:xfrm>
            <a:off x="692125" y="647700"/>
            <a:ext cx="6735000" cy="569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/>
              <a:t>The Emergence of the Bug</a:t>
            </a:r>
            <a:endParaRPr sz="2500" b="1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ub_powerpoint2013_weissHintergrund_print">
  <a:themeElements>
    <a:clrScheme name="ub_powerpoint2013_weissHintergrund_prin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E1EBF5"/>
      </a:accent1>
      <a:accent2>
        <a:srgbClr val="9CBDDE"/>
      </a:accent2>
      <a:accent3>
        <a:srgbClr val="8F8F8F"/>
      </a:accent3>
      <a:accent4>
        <a:srgbClr val="707070"/>
      </a:accent4>
      <a:accent5>
        <a:srgbClr val="EEF3F9"/>
      </a:accent5>
      <a:accent6>
        <a:srgbClr val="8DABC9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ub_powerpoint2013_weissHintergrund_print">
  <a:themeElements>
    <a:clrScheme name="ub_powerpoint2013_weissHintergrund_prin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E1EBF5"/>
      </a:accent1>
      <a:accent2>
        <a:srgbClr val="9CBDDE"/>
      </a:accent2>
      <a:accent3>
        <a:srgbClr val="8F8F8F"/>
      </a:accent3>
      <a:accent4>
        <a:srgbClr val="707070"/>
      </a:accent4>
      <a:accent5>
        <a:srgbClr val="EEF3F9"/>
      </a:accent5>
      <a:accent6>
        <a:srgbClr val="8DABC9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</TotalTime>
  <Words>740</Words>
  <Application>Microsoft Office PowerPoint</Application>
  <PresentationFormat>Affichage à l'écran (4:3)</PresentationFormat>
  <Paragraphs>134</Paragraphs>
  <Slides>21</Slides>
  <Notes>21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21</vt:i4>
      </vt:variant>
    </vt:vector>
  </HeadingPairs>
  <TitlesOfParts>
    <vt:vector size="25" baseType="lpstr">
      <vt:lpstr>Arial</vt:lpstr>
      <vt:lpstr>Consolas</vt:lpstr>
      <vt:lpstr>Courier New</vt:lpstr>
      <vt:lpstr>ub_powerpoint2013_weissHintergrund_print</vt:lpstr>
      <vt:lpstr>Présentation PowerPoint</vt:lpstr>
      <vt:lpstr>Why ethics and best practices ?</vt:lpstr>
      <vt:lpstr>Therac-25 </vt:lpstr>
      <vt:lpstr>Présentation PowerPoint</vt:lpstr>
      <vt:lpstr>Présentation PowerPoint</vt:lpstr>
      <vt:lpstr>Présentation PowerPoint</vt:lpstr>
      <vt:lpstr>AI kills woman March 2019</vt:lpstr>
      <vt:lpstr>Racial Bias in AI</vt:lpstr>
      <vt:lpstr>Objectives and steps</vt:lpstr>
      <vt:lpstr>What can we do about it ?</vt:lpstr>
      <vt:lpstr>International “Standard”</vt:lpstr>
      <vt:lpstr>Module 4</vt:lpstr>
      <vt:lpstr>Présentation PowerPoint</vt:lpstr>
      <vt:lpstr>Data Science Project - typical pipeline</vt:lpstr>
      <vt:lpstr>Best Practices (BP) - Teamwork</vt:lpstr>
      <vt:lpstr>Documentation (11:00-12:00)</vt:lpstr>
      <vt:lpstr>Tutorial - Inline and README</vt:lpstr>
      <vt:lpstr>Tutorial - Webpages with Sphinx</vt:lpstr>
      <vt:lpstr>More on Documentation</vt:lpstr>
      <vt:lpstr>Bias in Data Science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Gaëlle</dc:creator>
  <cp:lastModifiedBy>Gaëlle Marti</cp:lastModifiedBy>
  <cp:revision>5</cp:revision>
  <dcterms:modified xsi:type="dcterms:W3CDTF">2023-10-20T09:46:20Z</dcterms:modified>
</cp:coreProperties>
</file>